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98" r:id="rId3"/>
    <p:sldId id="314" r:id="rId4"/>
    <p:sldId id="259" r:id="rId5"/>
    <p:sldId id="315" r:id="rId6"/>
    <p:sldId id="313" r:id="rId7"/>
    <p:sldId id="319" r:id="rId8"/>
    <p:sldId id="316" r:id="rId9"/>
    <p:sldId id="318" r:id="rId10"/>
    <p:sldId id="317" r:id="rId11"/>
    <p:sldId id="320" r:id="rId12"/>
    <p:sldId id="312" r:id="rId13"/>
    <p:sldId id="308" r:id="rId14"/>
    <p:sldId id="305" r:id="rId15"/>
    <p:sldId id="307" r:id="rId16"/>
    <p:sldId id="309" r:id="rId17"/>
    <p:sldId id="310" r:id="rId18"/>
    <p:sldId id="311" r:id="rId19"/>
    <p:sldId id="304" r:id="rId20"/>
    <p:sldId id="306" r:id="rId21"/>
    <p:sldId id="286" r:id="rId22"/>
    <p:sldId id="297" r:id="rId23"/>
    <p:sldId id="296" r:id="rId24"/>
    <p:sldId id="280" r:id="rId25"/>
    <p:sldId id="288" r:id="rId26"/>
    <p:sldId id="291" r:id="rId27"/>
    <p:sldId id="267" r:id="rId28"/>
    <p:sldId id="290" r:id="rId29"/>
    <p:sldId id="292" r:id="rId30"/>
    <p:sldId id="260" r:id="rId31"/>
    <p:sldId id="272" r:id="rId32"/>
    <p:sldId id="300" r:id="rId33"/>
    <p:sldId id="299" r:id="rId34"/>
    <p:sldId id="276" r:id="rId35"/>
    <p:sldId id="270" r:id="rId36"/>
    <p:sldId id="273" r:id="rId37"/>
    <p:sldId id="293" r:id="rId38"/>
    <p:sldId id="287" r:id="rId39"/>
    <p:sldId id="281" r:id="rId40"/>
    <p:sldId id="294" r:id="rId41"/>
    <p:sldId id="295" r:id="rId42"/>
    <p:sldId id="301" r:id="rId43"/>
    <p:sldId id="302" r:id="rId44"/>
    <p:sldId id="303" r:id="rId45"/>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000"/>
    <a:srgbClr val="00348A"/>
    <a:srgbClr val="E88500"/>
    <a:srgbClr val="007CBB"/>
    <a:srgbClr val="4EC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47" d="100"/>
          <a:sy n="47" d="100"/>
        </p:scale>
        <p:origin x="90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unit-tests </a:t>
          </a:r>
          <a:r>
            <a:rPr lang="nl-NL" sz="1500" dirty="0" err="1">
              <a:latin typeface="Roboto Lt" pitchFamily="2" charset="0"/>
              <a:ea typeface="Roboto Lt" pitchFamily="2" charset="0"/>
            </a:rPr>
            <a:t>and</a:t>
          </a:r>
          <a:r>
            <a:rPr lang="nl-NL" sz="1500" dirty="0">
              <a:latin typeface="Roboto Lt" pitchFamily="2" charset="0"/>
              <a:ea typeface="Roboto Lt" pitchFamily="2" charset="0"/>
            </a:rPr>
            <a:t> </a:t>
          </a:r>
          <a:r>
            <a:rPr lang="nl-NL" sz="1500" dirty="0" err="1">
              <a:latin typeface="Roboto Lt" pitchFamily="2" charset="0"/>
              <a:ea typeface="Roboto Lt" pitchFamily="2" charset="0"/>
            </a:rPr>
            <a:t>other</a:t>
          </a:r>
          <a:r>
            <a:rPr lang="nl-NL" sz="1500" dirty="0">
              <a:latin typeface="Roboto Lt" pitchFamily="2" charset="0"/>
              <a:ea typeface="Roboto Lt" pitchFamily="2" charset="0"/>
            </a:rPr>
            <a:t> </a:t>
          </a:r>
          <a:r>
            <a:rPr lang="nl-NL" sz="1500" dirty="0" err="1">
              <a:latin typeface="Roboto Lt" pitchFamily="2" charset="0"/>
              <a:ea typeface="Roboto Lt" pitchFamily="2" charset="0"/>
            </a:rPr>
            <a:t>statistical</a:t>
          </a:r>
          <a:r>
            <a:rPr lang="nl-NL" sz="1500" dirty="0">
              <a:latin typeface="Roboto Lt" pitchFamily="2" charset="0"/>
              <a:ea typeface="Roboto Lt" pitchFamily="2" charset="0"/>
            </a:rPr>
            <a:t> tests to check the accuracy and reliability of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indicators before release.</a:t>
          </a:r>
        </a:p>
        <a:p>
          <a:pPr algn="l">
            <a:buFont typeface="Arial" panose="020B0604020202020204" pitchFamily="34" charset="0"/>
            <a:buChar char="•"/>
          </a:pPr>
          <a:r>
            <a:rPr lang="nl-NL" sz="1500" dirty="0">
              <a:latin typeface="Roboto Lt" pitchFamily="2" charset="0"/>
              <a:ea typeface="Roboto Lt" pitchFamily="2" charset="0"/>
            </a:rPr>
            <a:t>2.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curators send the data </a:t>
          </a:r>
          <a:r>
            <a:rPr lang="nl-NL" sz="1500" dirty="0" err="1">
              <a:latin typeface="Roboto Lt" pitchFamily="2" charset="0"/>
              <a:ea typeface="Roboto Lt" pitchFamily="2" charset="0"/>
            </a:rPr>
            <a:t>products</a:t>
          </a:r>
          <a:r>
            <a:rPr lang="nl-NL" sz="1500" dirty="0">
              <a:latin typeface="Roboto Lt" pitchFamily="2" charset="0"/>
              <a:ea typeface="Roboto Lt" pitchFamily="2" charset="0"/>
            </a:rPr>
            <a:t> </a:t>
          </a:r>
          <a:r>
            <a:rPr lang="nl-NL" sz="1500" dirty="0" err="1">
              <a:latin typeface="Roboto Lt" pitchFamily="2" charset="0"/>
              <a:ea typeface="Roboto Lt" pitchFamily="2" charset="0"/>
            </a:rPr>
            <a:t>for</a:t>
          </a:r>
          <a:r>
            <a:rPr lang="nl-NL" sz="1500" dirty="0">
              <a:latin typeface="Roboto Lt" pitchFamily="2" charset="0"/>
              <a:ea typeface="Roboto Lt" pitchFamily="2" charset="0"/>
            </a:rPr>
            <a:t>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a:t>
          </a:r>
          <a:r>
            <a:rPr lang="nl-NL" sz="1500" dirty="0" err="1">
              <a:latin typeface="Roboto Lt" pitchFamily="2" charset="0"/>
              <a:ea typeface="Roboto Lt" pitchFamily="2" charset="0"/>
            </a:rPr>
            <a:t>expected</a:t>
          </a:r>
          <a:r>
            <a:rPr lang="nl-NL" sz="1500" dirty="0">
              <a:latin typeface="Roboto Lt" pitchFamily="2" charset="0"/>
              <a:ea typeface="Roboto Lt" pitchFamily="2" charset="0"/>
            </a:rPr>
            <a:t> </a:t>
          </a:r>
          <a:r>
            <a:rPr lang="nl-NL" sz="1500" dirty="0" err="1">
              <a:latin typeface="Roboto Lt" pitchFamily="2" charset="0"/>
              <a:ea typeface="Roboto Lt" pitchFamily="2" charset="0"/>
            </a:rPr>
            <a:t>measurements</a:t>
          </a:r>
          <a:r>
            <a:rPr lang="nl-NL" sz="1500" dirty="0">
              <a:latin typeface="Roboto Lt" pitchFamily="2" charset="0"/>
              <a:ea typeface="Roboto Lt" pitchFamily="2" charset="0"/>
            </a:rPr>
            <a: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code collects new data, </a:t>
          </a:r>
          <a:r>
            <a:rPr lang="nl-NL" sz="1500" dirty="0" err="1">
              <a:latin typeface="Roboto Lt" pitchFamily="2" charset="0"/>
              <a:ea typeface="Roboto Lt" pitchFamily="2" charset="0"/>
            </a:rPr>
            <a:t>performs</a:t>
          </a:r>
          <a:r>
            <a:rPr lang="nl-NL" sz="1500" dirty="0">
              <a:latin typeface="Roboto Lt" pitchFamily="2" charset="0"/>
              <a:ea typeface="Roboto Lt" pitchFamily="2" charset="0"/>
            </a:rPr>
            <a:t>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select data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design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processes</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integrate</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seamlessly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make </a:t>
          </a:r>
          <a:r>
            <a:rPr lang="nl-NL" sz="1500" dirty="0" err="1">
              <a:solidFill>
                <a:schemeClr val="bg1"/>
              </a:solidFill>
              <a:latin typeface="Roboto Lt" pitchFamily="2" charset="0"/>
              <a:ea typeface="Roboto Lt" pitchFamily="2" charset="0"/>
            </a:rPr>
            <a:t>linking</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with</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other</a:t>
          </a:r>
          <a:r>
            <a:rPr lang="nl-NL" sz="1500" dirty="0">
              <a:solidFill>
                <a:schemeClr val="bg1"/>
              </a:solidFill>
              <a:latin typeface="Roboto Lt" pitchFamily="2" charset="0"/>
              <a:ea typeface="Roboto Lt" pitchFamily="2" charset="0"/>
            </a:rPr>
            <a:t> databases easier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less</a:t>
          </a:r>
          <a:r>
            <a:rPr lang="nl-NL" sz="1500" dirty="0">
              <a:solidFill>
                <a:schemeClr val="bg1"/>
              </a:solidFill>
              <a:latin typeface="Roboto Lt" pitchFamily="2" charset="0"/>
              <a:ea typeface="Roboto Lt" pitchFamily="2" charset="0"/>
            </a:rPr>
            <a:t>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dirty="0" err="1">
              <a:solidFill>
                <a:schemeClr val="bg1"/>
              </a:solidFill>
              <a:latin typeface="Roboto Lt" pitchFamily="2" charset="0"/>
              <a:ea typeface="Roboto Lt" pitchFamily="2" charset="0"/>
            </a:rPr>
            <a:t>that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is </a:t>
          </a:r>
          <a:r>
            <a:rPr lang="nl-NL" sz="1500" dirty="0" err="1">
              <a:solidFill>
                <a:schemeClr val="bg1"/>
              </a:solidFill>
              <a:latin typeface="Roboto Lt" pitchFamily="2" charset="0"/>
              <a:ea typeface="Roboto Lt" pitchFamily="2" charset="0"/>
            </a:rPr>
            <a:t>robust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meaningful</a:t>
          </a:r>
          <a:r>
            <a:rPr lang="nl-NL" sz="1500" dirty="0">
              <a:solidFill>
                <a:schemeClr val="bg1"/>
              </a:solidFill>
              <a:latin typeface="Roboto Lt" pitchFamily="2" charset="0"/>
              <a:ea typeface="Roboto Lt" pitchFamily="2" charset="0"/>
            </a:rPr>
            <a:t>.</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a:t>
          </a:r>
          <a:r>
            <a:rPr lang="nl-NL" sz="1500" dirty="0" err="1">
              <a:solidFill>
                <a:schemeClr val="bg1"/>
              </a:solidFill>
              <a:latin typeface="Roboto Lt" pitchFamily="2" charset="0"/>
              <a:ea typeface="Roboto Lt" pitchFamily="2" charset="0"/>
            </a:rPr>
            <a:t>automatically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refreshes</a:t>
          </a:r>
          <a:r>
            <a:rPr lang="nl-NL" sz="1500" dirty="0">
              <a:solidFill>
                <a:schemeClr val="bg1"/>
              </a:solidFill>
              <a:latin typeface="Roboto Lt" pitchFamily="2" charset="0"/>
              <a:ea typeface="Roboto Lt" pitchFamily="2" charset="0"/>
            </a:rPr>
            <a:t> indicator </a:t>
          </a:r>
          <a:r>
            <a:rPr lang="nl-NL" sz="1500" dirty="0" err="1">
              <a:solidFill>
                <a:schemeClr val="bg1"/>
              </a:solidFill>
              <a:latin typeface="Roboto Lt" pitchFamily="2" charset="0"/>
              <a:ea typeface="Roboto Lt" pitchFamily="2" charset="0"/>
            </a:rPr>
            <a:t>descriptions</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overviews</a:t>
          </a:r>
          <a:r>
            <a:rPr lang="nl-NL" sz="1500" dirty="0">
              <a:solidFill>
                <a:schemeClr val="bg1"/>
              </a:solidFill>
              <a:latin typeface="Roboto Lt" pitchFamily="2" charset="0"/>
              <a:ea typeface="Roboto Lt" pitchFamily="2" charset="0"/>
            </a:rPr>
            <a:t>,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unit-tests </a:t>
          </a:r>
          <a:r>
            <a:rPr lang="nl-NL" sz="1500" kern="1200" dirty="0" err="1">
              <a:latin typeface="Roboto Lt" pitchFamily="2" charset="0"/>
              <a:ea typeface="Roboto Lt" pitchFamily="2" charset="0"/>
            </a:rPr>
            <a:t>and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other</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statistical</a:t>
          </a:r>
          <a:r>
            <a:rPr lang="nl-NL" sz="1500" kern="1200" dirty="0">
              <a:latin typeface="Roboto Lt" pitchFamily="2" charset="0"/>
              <a:ea typeface="Roboto Lt" pitchFamily="2" charset="0"/>
            </a:rPr>
            <a:t> tests to check the accuracy and reliability of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indicators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curators send the data </a:t>
          </a:r>
          <a:r>
            <a:rPr lang="nl-NL" sz="1500" kern="1200" dirty="0" err="1">
              <a:latin typeface="Roboto Lt" pitchFamily="2" charset="0"/>
              <a:ea typeface="Roboto Lt" pitchFamily="2" charset="0"/>
            </a:rPr>
            <a:t>products</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for</a:t>
          </a:r>
          <a:r>
            <a:rPr lang="nl-NL" sz="1500" kern="1200" dirty="0">
              <a:latin typeface="Roboto Lt" pitchFamily="2" charset="0"/>
              <a:ea typeface="Roboto Lt" pitchFamily="2" charset="0"/>
            </a:rPr>
            <a:t>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a:t>
          </a:r>
          <a:r>
            <a:rPr lang="nl-NL" sz="1500" kern="1200" dirty="0" err="1">
              <a:latin typeface="Roboto Lt" pitchFamily="2" charset="0"/>
              <a:ea typeface="Roboto Lt" pitchFamily="2" charset="0"/>
            </a:rPr>
            <a:t>expected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measurements</a:t>
          </a:r>
          <a:r>
            <a:rPr lang="nl-NL" sz="1500" kern="1200" dirty="0">
              <a:latin typeface="Roboto Lt" pitchFamily="2" charset="0"/>
              <a:ea typeface="Roboto Lt" pitchFamily="2" charset="0"/>
            </a:rPr>
            <a: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code collects new data, </a:t>
          </a:r>
          <a:r>
            <a:rPr lang="nl-NL" sz="1500" kern="1200" dirty="0" err="1">
              <a:latin typeface="Roboto Lt" pitchFamily="2" charset="0"/>
              <a:ea typeface="Roboto Lt" pitchFamily="2" charset="0"/>
            </a:rPr>
            <a:t>performs</a:t>
          </a:r>
          <a:r>
            <a:rPr lang="nl-NL" sz="1500" kern="1200" dirty="0">
              <a:latin typeface="Roboto Lt" pitchFamily="2" charset="0"/>
              <a:ea typeface="Roboto Lt" pitchFamily="2" charset="0"/>
            </a:rPr>
            <a:t>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select data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design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processes</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integrate</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seamlessly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make </a:t>
          </a:r>
          <a:r>
            <a:rPr lang="nl-NL" sz="1500" kern="1200" dirty="0" err="1">
              <a:solidFill>
                <a:schemeClr val="bg1"/>
              </a:solidFill>
              <a:latin typeface="Roboto Lt" pitchFamily="2" charset="0"/>
              <a:ea typeface="Roboto Lt" pitchFamily="2" charset="0"/>
            </a:rPr>
            <a:t>linking</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with</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other</a:t>
          </a:r>
          <a:r>
            <a:rPr lang="nl-NL" sz="1500" kern="1200" dirty="0">
              <a:solidFill>
                <a:schemeClr val="bg1"/>
              </a:solidFill>
              <a:latin typeface="Roboto Lt" pitchFamily="2" charset="0"/>
              <a:ea typeface="Roboto Lt" pitchFamily="2" charset="0"/>
            </a:rPr>
            <a:t> databases easier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less</a:t>
          </a:r>
          <a:r>
            <a:rPr lang="nl-NL" sz="1500" kern="1200" dirty="0">
              <a:solidFill>
                <a:schemeClr val="bg1"/>
              </a:solidFill>
              <a:latin typeface="Roboto Lt" pitchFamily="2" charset="0"/>
              <a:ea typeface="Roboto Lt" pitchFamily="2" charset="0"/>
            </a:rPr>
            <a:t>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kern="1200" dirty="0" err="1">
              <a:solidFill>
                <a:schemeClr val="bg1"/>
              </a:solidFill>
              <a:latin typeface="Roboto Lt" pitchFamily="2" charset="0"/>
              <a:ea typeface="Roboto Lt" pitchFamily="2" charset="0"/>
            </a:rPr>
            <a:t>that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is </a:t>
          </a:r>
          <a:r>
            <a:rPr lang="nl-NL" sz="1500" kern="1200" dirty="0" err="1">
              <a:solidFill>
                <a:schemeClr val="bg1"/>
              </a:solidFill>
              <a:latin typeface="Roboto Lt" pitchFamily="2" charset="0"/>
              <a:ea typeface="Roboto Lt" pitchFamily="2" charset="0"/>
            </a:rPr>
            <a:t>robust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meaningful</a:t>
          </a:r>
          <a:r>
            <a:rPr lang="nl-NL" sz="1500" kern="1200" dirty="0">
              <a:solidFill>
                <a:schemeClr val="bg1"/>
              </a:solidFill>
              <a:latin typeface="Roboto Lt" pitchFamily="2" charset="0"/>
              <a:ea typeface="Roboto Lt" pitchFamily="2" charset="0"/>
            </a:rPr>
            <a:t>.</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a:t>
          </a:r>
          <a:r>
            <a:rPr lang="nl-NL" sz="1500" kern="1200" dirty="0" err="1">
              <a:solidFill>
                <a:schemeClr val="bg1"/>
              </a:solidFill>
              <a:latin typeface="Roboto Lt" pitchFamily="2" charset="0"/>
              <a:ea typeface="Roboto Lt" pitchFamily="2" charset="0"/>
            </a:rPr>
            <a:t>automatically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refreshes</a:t>
          </a:r>
          <a:r>
            <a:rPr lang="nl-NL" sz="1500" kern="1200" dirty="0">
              <a:solidFill>
                <a:schemeClr val="bg1"/>
              </a:solidFill>
              <a:latin typeface="Roboto Lt" pitchFamily="2" charset="0"/>
              <a:ea typeface="Roboto Lt" pitchFamily="2" charset="0"/>
            </a:rPr>
            <a:t> indicator </a:t>
          </a:r>
          <a:r>
            <a:rPr lang="nl-NL" sz="1500" kern="1200" dirty="0" err="1">
              <a:solidFill>
                <a:schemeClr val="bg1"/>
              </a:solidFill>
              <a:latin typeface="Roboto Lt" pitchFamily="2" charset="0"/>
              <a:ea typeface="Roboto Lt" pitchFamily="2" charset="0"/>
            </a:rPr>
            <a:t>descriptions</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overviews</a:t>
          </a:r>
          <a:r>
            <a:rPr lang="nl-NL" sz="1500" kern="1200" dirty="0">
              <a:solidFill>
                <a:schemeClr val="bg1"/>
              </a:solidFill>
              <a:latin typeface="Roboto Lt" pitchFamily="2" charset="0"/>
              <a:ea typeface="Roboto Lt" pitchFamily="2" charset="0"/>
            </a:rPr>
            <a:t>,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2022-09-27</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2022-09-27</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Layout" Target="../diagrams/layout3.xml"/><Relationship Id="rId7" Type="http://schemas.openxmlformats.org/officeDocument/2006/relationships/image" Target="../media/image20.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496648176"/>
              </p:ext>
            </p:extLst>
          </p:nvPr>
        </p:nvGraphicFramePr>
        <p:xfrm>
          <a:off x="1026437" y="2933911"/>
          <a:ext cx="15015926" cy="4844793"/>
        </p:xfrm>
        <a:graphic>
          <a:graphicData uri="http://schemas.openxmlformats.org/drawingml/2006/table">
            <a:tbl>
              <a:tblPr firstRow="1" bandRow="1">
                <a:tableStyleId>{5C22544A-7EE6-4342-B048-85BDC9FD1C3A}</a:tableStyleId>
              </a:tblPr>
              <a:tblGrid>
                <a:gridCol w="7431486">
                  <a:extLst>
                    <a:ext uri="{9D8B030D-6E8A-4147-A177-3AD203B41FA5}">
                      <a16:colId xmlns:a16="http://schemas.microsoft.com/office/drawing/2014/main" val="1835877167"/>
                    </a:ext>
                  </a:extLst>
                </a:gridCol>
                <a:gridCol w="7584440">
                  <a:extLst>
                    <a:ext uri="{9D8B030D-6E8A-4147-A177-3AD203B41FA5}">
                      <a16:colId xmlns:a16="http://schemas.microsoft.com/office/drawing/2014/main" val="3604151529"/>
                    </a:ext>
                  </a:extLst>
                </a:gridCol>
              </a:tblGrid>
              <a:tr h="1614931">
                <a:tc>
                  <a:txBody>
                    <a:bodyPr/>
                    <a:lstStyle/>
                    <a:p>
                      <a:pPr algn="ctr"/>
                      <a:r>
                        <a:rPr lang="en-GB" sz="2400" b="0" i="0" u="none" strike="noStrike" kern="1200" dirty="0">
                          <a:solidFill>
                            <a:schemeClr val="tx1"/>
                          </a:solidFill>
                          <a:effectLst/>
                          <a:latin typeface="Roboto Lt" pitchFamily="2" charset="0"/>
                          <a:ea typeface="Roboto Lt" pitchFamily="2" charset="0"/>
                          <a:cs typeface="+mn-cs"/>
                        </a:rPr>
                        <a:t>Work plan is correctly transcribed</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ctr"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Dissemination rules: who and when will have access to what.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pPr algn="ctr"/>
                      <a:r>
                        <a:rPr lang="en-GB" sz="2400" b="0" i="0" u="none" strike="noStrike" kern="1200" dirty="0">
                          <a:solidFill>
                            <a:schemeClr val="tx1"/>
                          </a:solidFill>
                          <a:effectLst/>
                          <a:latin typeface="Roboto Lt" pitchFamily="2" charset="0"/>
                          <a:ea typeface="Roboto Lt" pitchFamily="2" charset="0"/>
                          <a:cs typeface="+mn-cs"/>
                        </a:rPr>
                        <a:t>There are no provisions that contradict CISAC rules, or other commitments to partners.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Exploitation rights: who can reuse our materials for commercial and non-commercial purposes.</a:t>
                      </a:r>
                    </a:p>
                    <a:p>
                      <a:pPr algn="ct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Partnership agreement: NDA among Consortium partners, further exploitation.</a:t>
                      </a:r>
                    </a:p>
                  </a:txBody>
                  <a:tcPr marL="63500" marR="63500" marT="63500" marB="635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pPr algn="ctr"/>
                      <a:r>
                        <a:rPr lang="en-US" sz="2400" b="0" i="0" u="none" strike="noStrike" kern="1200" dirty="0">
                          <a:solidFill>
                            <a:schemeClr val="tx1"/>
                          </a:solidFill>
                          <a:effectLst/>
                          <a:latin typeface="Roboto Lt" pitchFamily="2" charset="0"/>
                          <a:ea typeface="Roboto Lt" pitchFamily="2" charset="0"/>
                          <a:cs typeface="+mn-cs"/>
                        </a:rPr>
                        <a:t>Is board approval needed to join?</a:t>
                      </a:r>
                      <a:endParaRPr lang="en-GB" sz="2400" b="0" i="0" u="none" strike="noStrike" kern="1200" dirty="0">
                        <a:solidFill>
                          <a:schemeClr val="tx1"/>
                        </a:solidFill>
                        <a:effectLst/>
                        <a:latin typeface="Roboto Lt" pitchFamily="2" charset="0"/>
                        <a:ea typeface="Roboto Lt" pitchFamily="2" charset="0"/>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ctr"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Politics and policy: who should be invited to the advisory board Tier I and Tier II</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077237" y="1079286"/>
            <a:ext cx="7056120" cy="1855788"/>
          </a:xfrm>
        </p:spPr>
        <p:txBody>
          <a:bodyPr>
            <a:normAutofit/>
          </a:bodyPr>
          <a:lstStyle/>
          <a:p>
            <a:pPr algn="ctr"/>
            <a:r>
              <a:rPr lang="en-US" sz="4800" dirty="0">
                <a:solidFill>
                  <a:srgbClr val="00B2F4"/>
                </a:solidFill>
                <a:latin typeface="Roboto Bk" pitchFamily="2" charset="0"/>
                <a:ea typeface="Roboto Bk" pitchFamily="2" charset="0"/>
              </a:rPr>
              <a:t>Grant Agreement</a:t>
            </a:r>
            <a:endParaRPr lang="en-GB" sz="4800" dirty="0">
              <a:solidFill>
                <a:srgbClr val="00B2F4"/>
              </a:solidFill>
              <a:latin typeface="Roboto Bk" pitchFamily="2" charset="0"/>
              <a:ea typeface="Roboto Bk" pitchFamily="2" charset="0"/>
            </a:endParaRPr>
          </a:p>
        </p:txBody>
      </p:sp>
      <p:sp>
        <p:nvSpPr>
          <p:cNvPr id="5" name="Title 1">
            <a:extLst>
              <a:ext uri="{FF2B5EF4-FFF2-40B4-BE49-F238E27FC236}">
                <a16:creationId xmlns:a16="http://schemas.microsoft.com/office/drawing/2014/main" id="{13FD617C-8DB3-E84C-AD6E-2ED8DEAA8743}"/>
              </a:ext>
            </a:extLst>
          </p:cNvPr>
          <p:cNvSpPr txBox="1">
            <a:spLocks/>
          </p:cNvSpPr>
          <p:nvPr/>
        </p:nvSpPr>
        <p:spPr>
          <a:xfrm>
            <a:off x="8534400" y="1078123"/>
            <a:ext cx="705612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sz="4800" dirty="0">
                <a:solidFill>
                  <a:srgbClr val="00B2F4"/>
                </a:solidFill>
                <a:latin typeface="Roboto Bk" pitchFamily="2" charset="0"/>
                <a:ea typeface="Roboto Bk" pitchFamily="2" charset="0"/>
              </a:rPr>
              <a:t>Consortium Agreement</a:t>
            </a:r>
            <a:endParaRPr lang="en-GB" sz="4800"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38900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1532457430"/>
              </p:ext>
            </p:extLst>
          </p:nvPr>
        </p:nvGraphicFramePr>
        <p:xfrm>
          <a:off x="716632" y="2241356"/>
          <a:ext cx="15015926" cy="6079684"/>
        </p:xfrm>
        <a:graphic>
          <a:graphicData uri="http://schemas.openxmlformats.org/drawingml/2006/table">
            <a:tbl>
              <a:tblPr firstRow="1" bandRow="1">
                <a:tableStyleId>{5C22544A-7EE6-4342-B048-85BDC9FD1C3A}</a:tableStyleId>
              </a:tblPr>
              <a:tblGrid>
                <a:gridCol w="5846728">
                  <a:extLst>
                    <a:ext uri="{9D8B030D-6E8A-4147-A177-3AD203B41FA5}">
                      <a16:colId xmlns:a16="http://schemas.microsoft.com/office/drawing/2014/main" val="1835877167"/>
                    </a:ext>
                  </a:extLst>
                </a:gridCol>
                <a:gridCol w="9169198">
                  <a:extLst>
                    <a:ext uri="{9D8B030D-6E8A-4147-A177-3AD203B41FA5}">
                      <a16:colId xmlns:a16="http://schemas.microsoft.com/office/drawing/2014/main" val="3604151529"/>
                    </a:ext>
                  </a:extLst>
                </a:gridCol>
              </a:tblGrid>
              <a:tr h="2884119">
                <a:tc>
                  <a:txBody>
                    <a:bodyPr/>
                    <a:lstStyle/>
                    <a:p>
                      <a:pPr algn="ctr"/>
                      <a:endParaRPr lang="en-GB" sz="2400" b="0" i="0" u="none" strike="noStrike" kern="1200" dirty="0">
                        <a:solidFill>
                          <a:schemeClr val="tx1"/>
                        </a:solidFill>
                        <a:effectLst/>
                        <a:latin typeface="Roboto Lt" pitchFamily="2" charset="0"/>
                        <a:ea typeface="Roboto Lt" pitchFamily="2" charset="0"/>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marL="0" algn="l" defTabSz="1280160" rtl="0" eaLnBrk="1" latinLnBrk="0" hangingPunct="1"/>
                      <a:r>
                        <a:rPr lang="en-GB" sz="2800" b="0" i="0" u="none" strike="noStrike" kern="1200" dirty="0">
                          <a:solidFill>
                            <a:schemeClr val="tx1"/>
                          </a:solidFill>
                          <a:effectLst/>
                          <a:latin typeface="Roboto Lt" pitchFamily="2" charset="0"/>
                          <a:ea typeface="Roboto Lt" pitchFamily="2" charset="0"/>
                          <a:cs typeface="+mn-cs"/>
                        </a:rPr>
                        <a:t>The two co-founders, </a:t>
                      </a:r>
                      <a:r>
                        <a:rPr lang="en-GB" sz="2800" b="0" i="0" u="none" strike="noStrike" kern="1200" dirty="0">
                          <a:solidFill>
                            <a:srgbClr val="007CBB"/>
                          </a:solidFill>
                          <a:effectLst/>
                          <a:latin typeface="Roboto Lt" pitchFamily="2" charset="0"/>
                          <a:ea typeface="Roboto Lt" pitchFamily="2" charset="0"/>
                          <a:cs typeface="+mn-cs"/>
                        </a:rPr>
                        <a:t>Daniel Antal, CFA </a:t>
                      </a:r>
                      <a:r>
                        <a:rPr lang="en-GB" sz="2800" b="0" i="0" u="none" strike="noStrike" kern="1200" dirty="0">
                          <a:solidFill>
                            <a:schemeClr val="tx1"/>
                          </a:solidFill>
                          <a:effectLst/>
                          <a:latin typeface="Roboto Lt" pitchFamily="2" charset="0"/>
                          <a:ea typeface="Roboto Lt" pitchFamily="2" charset="0"/>
                          <a:cs typeface="+mn-cs"/>
                        </a:rPr>
                        <a:t>and </a:t>
                      </a:r>
                      <a:r>
                        <a:rPr lang="en-GB" sz="2800" b="0" i="0" u="none" strike="noStrike" kern="1200" dirty="0">
                          <a:solidFill>
                            <a:srgbClr val="007CBB"/>
                          </a:solidFill>
                          <a:effectLst/>
                          <a:latin typeface="Roboto Lt" pitchFamily="2" charset="0"/>
                          <a:ea typeface="Roboto Lt" pitchFamily="2" charset="0"/>
                          <a:cs typeface="+mn-cs"/>
                        </a:rPr>
                        <a:t>An</a:t>
                      </a:r>
                      <a:r>
                        <a:rPr lang="hu-HU" sz="2800" b="0" i="0" u="none" strike="noStrike" kern="1200" dirty="0" err="1">
                          <a:solidFill>
                            <a:srgbClr val="007CBB"/>
                          </a:solidFill>
                          <a:effectLst/>
                          <a:latin typeface="Roboto Lt" pitchFamily="2" charset="0"/>
                          <a:ea typeface="Roboto Lt" pitchFamily="2" charset="0"/>
                          <a:cs typeface="+mn-cs"/>
                        </a:rPr>
                        <a:t>drés</a:t>
                      </a:r>
                      <a:r>
                        <a:rPr lang="hu-HU" sz="2800" b="0" i="0" u="none" strike="noStrike" kern="1200" dirty="0">
                          <a:solidFill>
                            <a:srgbClr val="007CBB"/>
                          </a:solidFill>
                          <a:effectLst/>
                          <a:latin typeface="Roboto Lt" pitchFamily="2" charset="0"/>
                          <a:ea typeface="Roboto Lt" pitchFamily="2" charset="0"/>
                          <a:cs typeface="+mn-cs"/>
                        </a:rPr>
                        <a:t> García </a:t>
                      </a:r>
                      <a:r>
                        <a:rPr lang="hu-HU" sz="2800" b="0" i="0" u="none" strike="noStrike" kern="1200" dirty="0" err="1">
                          <a:solidFill>
                            <a:srgbClr val="007CBB"/>
                          </a:solidFill>
                          <a:effectLst/>
                          <a:latin typeface="Roboto Lt" pitchFamily="2" charset="0"/>
                          <a:ea typeface="Roboto Lt" pitchFamily="2" charset="0"/>
                          <a:cs typeface="+mn-cs"/>
                        </a:rPr>
                        <a:t>Molina</a:t>
                      </a:r>
                      <a:r>
                        <a:rPr lang="hu-HU" sz="2800" b="0" i="0" u="none" strike="noStrike" kern="1200" dirty="0">
                          <a:solidFill>
                            <a:srgbClr val="007CBB"/>
                          </a:solidFill>
                          <a:effectLst/>
                          <a:latin typeface="Roboto Lt" pitchFamily="2" charset="0"/>
                          <a:ea typeface="Roboto Lt" pitchFamily="2" charset="0"/>
                          <a:cs typeface="+mn-cs"/>
                        </a:rPr>
                        <a:t>, PhD</a:t>
                      </a:r>
                      <a:r>
                        <a:rPr lang="hu-HU" sz="2800" b="0" i="0" u="none" strike="noStrike" kern="1200" dirty="0">
                          <a:solidFill>
                            <a:schemeClr val="tx1"/>
                          </a:solidFill>
                          <a:effectLst/>
                          <a:latin typeface="Roboto Lt" pitchFamily="2" charset="0"/>
                          <a:ea typeface="Roboto Lt" pitchFamily="2" charset="0"/>
                          <a:cs typeface="+mn-cs"/>
                        </a:rPr>
                        <a:t>, </a:t>
                      </a:r>
                      <a:r>
                        <a:rPr lang="en-GB" sz="2800" b="0" i="0" u="none" strike="noStrike" kern="1200" dirty="0">
                          <a:solidFill>
                            <a:schemeClr val="tx1"/>
                          </a:solidFill>
                          <a:effectLst/>
                          <a:latin typeface="Roboto Lt" pitchFamily="2" charset="0"/>
                          <a:ea typeface="Roboto Lt" pitchFamily="2" charset="0"/>
                          <a:cs typeface="+mn-cs"/>
                        </a:rPr>
                        <a:t>and the core team manage the ecosystems' development, develop knowledge management, and direct the software development.</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3195565">
                <a:tc>
                  <a:txBody>
                    <a:bodyPr/>
                    <a:lstStyle/>
                    <a:p>
                      <a:pPr algn="ctr"/>
                      <a:endParaRPr lang="en-GB" dirty="0">
                        <a:solidFill>
                          <a:schemeClr val="tx1"/>
                        </a:solidFill>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1280160" rtl="0" eaLnBrk="1" latinLnBrk="0" hangingPunct="1"/>
                      <a:r>
                        <a:rPr lang="en-GB" sz="2800" b="0" i="0" u="none" strike="noStrike" kern="1200" dirty="0">
                          <a:solidFill>
                            <a:schemeClr val="tx1"/>
                          </a:solidFill>
                          <a:effectLst/>
                          <a:latin typeface="Roboto Lt" pitchFamily="2" charset="0"/>
                          <a:ea typeface="Roboto Lt" pitchFamily="2" charset="0"/>
                          <a:cs typeface="+mn-cs"/>
                        </a:rPr>
                        <a:t>Each observatory has a broader team of users, data and knowledge curators, and developers. The most developed </a:t>
                      </a:r>
                      <a:r>
                        <a:rPr lang="en-GB" sz="2800" b="0" i="0" u="none" strike="noStrike" kern="1200" dirty="0">
                          <a:solidFill>
                            <a:srgbClr val="007CBB"/>
                          </a:solidFill>
                          <a:effectLst/>
                          <a:latin typeface="Roboto Lt" pitchFamily="2" charset="0"/>
                          <a:ea typeface="Roboto Lt" pitchFamily="2" charset="0"/>
                          <a:cs typeface="+mn-cs"/>
                        </a:rPr>
                        <a:t>Digital Music Observatory </a:t>
                      </a:r>
                      <a:r>
                        <a:rPr lang="en-GB" sz="2800" b="0" i="0" u="none" strike="noStrike" kern="1200" dirty="0">
                          <a:solidFill>
                            <a:schemeClr val="tx1"/>
                          </a:solidFill>
                          <a:effectLst/>
                          <a:latin typeface="Roboto Lt" pitchFamily="2" charset="0"/>
                          <a:ea typeface="Roboto Lt" pitchFamily="2" charset="0"/>
                          <a:cs typeface="+mn-cs"/>
                        </a:rPr>
                        <a:t>has 16 institutional users and a team of about 20 music and data professionals. The newer observatories have a smaller, initial service development and data curatorial team.</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4EC0E4"/>
                </a:solidFill>
                <a:latin typeface="Roboto Bk" pitchFamily="2" charset="0"/>
                <a:ea typeface="Roboto Bk" pitchFamily="2" charset="0"/>
              </a:rPr>
              <a:t>Team</a:t>
            </a:r>
            <a:endParaRPr lang="en-GB" dirty="0">
              <a:solidFill>
                <a:srgbClr val="4EC0E4"/>
              </a:solidFill>
              <a:latin typeface="Roboto Bk" pitchFamily="2" charset="0"/>
              <a:ea typeface="Roboto Bk" pitchFamily="2" charset="0"/>
            </a:endParaRPr>
          </a:p>
        </p:txBody>
      </p:sp>
      <p:pic>
        <p:nvPicPr>
          <p:cNvPr id="7" name="Picture 6" descr="Graphical user interface, application&#10;&#10;Description automatically generated">
            <a:extLst>
              <a:ext uri="{FF2B5EF4-FFF2-40B4-BE49-F238E27FC236}">
                <a16:creationId xmlns:a16="http://schemas.microsoft.com/office/drawing/2014/main" id="{5B084399-3FCF-7DD1-101B-1822C5460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32" y="2196773"/>
            <a:ext cx="5768371" cy="28800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5A9C1FB-6388-7D1D-790C-6B30BC7A0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61" y="5235723"/>
            <a:ext cx="5755542" cy="2880000"/>
          </a:xfrm>
          <a:prstGeom prst="rect">
            <a:avLst/>
          </a:prstGeom>
        </p:spPr>
      </p:pic>
      <p:graphicFrame>
        <p:nvGraphicFramePr>
          <p:cNvPr id="10" name="Table 9">
            <a:extLst>
              <a:ext uri="{FF2B5EF4-FFF2-40B4-BE49-F238E27FC236}">
                <a16:creationId xmlns:a16="http://schemas.microsoft.com/office/drawing/2014/main" id="{05026E6A-0152-1882-1488-C5F2E12C69CA}"/>
              </a:ext>
            </a:extLst>
          </p:cNvPr>
          <p:cNvGraphicFramePr>
            <a:graphicFrameLocks noGrp="1"/>
          </p:cNvGraphicFramePr>
          <p:nvPr/>
        </p:nvGraphicFramePr>
        <p:xfrm>
          <a:off x="13837920" y="1280160"/>
          <a:ext cx="208280" cy="475488"/>
        </p:xfrm>
        <a:graphic>
          <a:graphicData uri="http://schemas.openxmlformats.org/drawingml/2006/table">
            <a:tbl>
              <a:tblPr/>
              <a:tblGrid>
                <a:gridCol w="208280">
                  <a:extLst>
                    <a:ext uri="{9D8B030D-6E8A-4147-A177-3AD203B41FA5}">
                      <a16:colId xmlns:a16="http://schemas.microsoft.com/office/drawing/2014/main" val="4234268856"/>
                    </a:ext>
                  </a:extLst>
                </a:gridCol>
              </a:tblGrid>
              <a:tr h="0">
                <a:tc>
                  <a:txBody>
                    <a:bodyPr/>
                    <a:lstStyle/>
                    <a:p>
                      <a:endParaRPr lang="en-GB" dirty="0"/>
                    </a:p>
                  </a:txBody>
                  <a:tcPr>
                    <a:lnL>
                      <a:noFill/>
                    </a:lnL>
                    <a:lnR>
                      <a:noFill/>
                    </a:lnR>
                    <a:lnT>
                      <a:noFill/>
                    </a:lnT>
                    <a:lnB>
                      <a:noFill/>
                    </a:lnB>
                  </a:tcPr>
                </a:tc>
                <a:extLst>
                  <a:ext uri="{0D108BD9-81ED-4DB2-BD59-A6C34878D82A}">
                    <a16:rowId xmlns:a16="http://schemas.microsoft.com/office/drawing/2014/main" val="2546712661"/>
                  </a:ext>
                </a:extLst>
              </a:tr>
            </a:tbl>
          </a:graphicData>
        </a:graphic>
      </p:graphicFrame>
    </p:spTree>
    <p:extLst>
      <p:ext uri="{BB962C8B-B14F-4D97-AF65-F5344CB8AC3E}">
        <p14:creationId xmlns:p14="http://schemas.microsoft.com/office/powerpoint/2010/main" val="405391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464135" y="1669123"/>
            <a:ext cx="15812186" cy="1160870"/>
          </a:xfrm>
        </p:spPr>
        <p:txBody>
          <a:bodyPr>
            <a:normAutofit/>
          </a:bodyPr>
          <a:lstStyle/>
          <a:p>
            <a:pPr algn="ctr"/>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p>
        </p:txBody>
      </p:sp>
      <p:sp>
        <p:nvSpPr>
          <p:cNvPr id="4" name="Content Placeholder 3">
            <a:extLst>
              <a:ext uri="{FF2B5EF4-FFF2-40B4-BE49-F238E27FC236}">
                <a16:creationId xmlns:a16="http://schemas.microsoft.com/office/drawing/2014/main" id="{1D2619A9-1118-B526-0D96-6A1AD4BA466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34244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a:xfrm>
            <a:off x="868680" y="544195"/>
            <a:ext cx="14721840" cy="6091873"/>
          </a:xfrm>
        </p:spPr>
        <p:txBody>
          <a:bodyPr/>
          <a:lstStyle/>
          <a:p>
            <a:r>
              <a:rPr lang="nl-NL" dirty="0">
                <a:latin typeface="Roboto Light" panose="020B0604020202020204" pitchFamily="2" charset="0"/>
                <a:ea typeface="Roboto Light" panose="020B0604020202020204" pitchFamily="2" charset="0"/>
              </a:rPr>
              <a:t>There are more than 60 functional, and about 20 already discontinued data observatories, i.e. long-term, usually triangular (business, academic, policy) data collection institutions recognized by the EU, OECD or UNESCO, including the </a:t>
            </a:r>
            <a:r>
              <a:rPr lang="en-GB" dirty="0">
                <a:latin typeface="Roboto Light" panose="020B0604020202020204" pitchFamily="2" charset="0"/>
                <a:ea typeface="Roboto Light" panose="020B0604020202020204" pitchFamily="2" charset="0"/>
              </a:rPr>
              <a:t> European Observatory on Infringements of Intellectual Property Rights  or the European Audiovisual Observatory.</a:t>
            </a:r>
          </a:p>
          <a:p>
            <a:endParaRPr lang="en-GB" dirty="0">
              <a:latin typeface="Roboto Light" panose="020B0604020202020204" pitchFamily="2" charset="0"/>
              <a:ea typeface="Roboto Light" panose="020B0604020202020204" pitchFamily="2" charset="0"/>
            </a:endParaRPr>
          </a:p>
          <a:p>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1879238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257160" y="338701"/>
            <a:ext cx="16811640" cy="8922566"/>
          </a:xfrm>
        </p:spPr>
      </p:pic>
      <p:sp>
        <p:nvSpPr>
          <p:cNvPr id="5" name="Rectangle 4">
            <a:extLst>
              <a:ext uri="{FF2B5EF4-FFF2-40B4-BE49-F238E27FC236}">
                <a16:creationId xmlns:a16="http://schemas.microsoft.com/office/drawing/2014/main" id="{84EA188E-8320-0B3A-0969-25BCF2569455}"/>
              </a:ext>
            </a:extLst>
          </p:cNvPr>
          <p:cNvSpPr/>
          <p:nvPr/>
        </p:nvSpPr>
        <p:spPr>
          <a:xfrm>
            <a:off x="2109780" y="2600959"/>
            <a:ext cx="13106400" cy="5774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3200400" y="2998944"/>
            <a:ext cx="12070080" cy="49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nl-NL" sz="40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 aims to create a modern, web 3.0 compatible, open-data driven interpretation of the EU/UNESCO data observatory concept that meets the Principles of Open Scholarly Infrastructure.  Our minimum viable product is the Digital Music Observatory.</a:t>
            </a:r>
            <a:endParaRPr lang="en-GB" sz="40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4099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group of people on a stage&#10;&#10;Description automatically generated">
            <a:extLst>
              <a:ext uri="{FF2B5EF4-FFF2-40B4-BE49-F238E27FC236}">
                <a16:creationId xmlns:a16="http://schemas.microsoft.com/office/drawing/2014/main" id="{E3EAF95E-9DA1-7797-5DC7-3C9C48021E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021" r="-1548" b="8562"/>
          <a:stretch/>
        </p:blipFill>
        <p:spPr>
          <a:xfrm>
            <a:off x="0" y="1225872"/>
            <a:ext cx="17332959" cy="5759805"/>
          </a:xfrm>
        </p:spPr>
      </p:pic>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1" y="7457440"/>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0" y="7185084"/>
            <a:ext cx="16824960"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Hague</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the winner of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World Smart City Award in 2021</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aims to connect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Europeana</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PAARD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and other Hague organizations to global knowlege graphs, open science repostitories, innovative SDG web servies and eventually attract the planned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European Music Observatory</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into our beautiful and smart city</a:t>
            </a:r>
            <a:r>
              <a:rPr lang="nl-NL" sz="35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endParaRPr lang="en-GB" sz="35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15" name="Picture 14" descr="A group of people on a stage&#10;&#10;Description automatically generated">
            <a:extLst>
              <a:ext uri="{FF2B5EF4-FFF2-40B4-BE49-F238E27FC236}">
                <a16:creationId xmlns:a16="http://schemas.microsoft.com/office/drawing/2014/main" id="{3BFCA9AD-4CBD-85F4-D44C-9131F1833EC8}"/>
              </a:ext>
            </a:extLst>
          </p:cNvPr>
          <p:cNvPicPr>
            <a:picLocks noChangeAspect="1"/>
          </p:cNvPicPr>
          <p:nvPr/>
        </p:nvPicPr>
        <p:blipFill rotWithShape="1">
          <a:blip r:embed="rId2">
            <a:extLst>
              <a:ext uri="{28A0092B-C50C-407E-A947-70E740481C1C}">
                <a14:useLocalDpi xmlns:a14="http://schemas.microsoft.com/office/drawing/2010/main" val="0"/>
              </a:ext>
            </a:extLst>
          </a:blip>
          <a:srcRect r="21113" b="90416"/>
          <a:stretch/>
        </p:blipFill>
        <p:spPr>
          <a:xfrm>
            <a:off x="162170" y="697501"/>
            <a:ext cx="8656710" cy="526407"/>
          </a:xfrm>
          <a:prstGeom prst="rect">
            <a:avLst/>
          </a:prstGeom>
        </p:spPr>
      </p:pic>
    </p:spTree>
    <p:extLst>
      <p:ext uri="{BB962C8B-B14F-4D97-AF65-F5344CB8AC3E}">
        <p14:creationId xmlns:p14="http://schemas.microsoft.com/office/powerpoint/2010/main" val="227835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F910D56C-6025-1136-901F-7A4B7118E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8" y="1937072"/>
            <a:ext cx="7244230" cy="4829488"/>
          </a:xfrm>
          <a:prstGeom prst="rect">
            <a:avLst/>
          </a:prstGeom>
        </p:spPr>
      </p:pic>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Reprex’s Listen Local</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promotos best practice of trustworhty AI and policy tool for improving diversity in music. It is features in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UK Trustworthy Autonomous Systems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and the EU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Horizon Europe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R&amp;D programs, and as a service for creators and cultural heritage CSOs in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MusicAIRE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Creative Europe program. </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9B788C4C-EA2E-3305-AA94-A031EB39A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6429" y="1937072"/>
            <a:ext cx="8853862" cy="4983412"/>
          </a:xfrm>
        </p:spPr>
      </p:pic>
      <p:pic>
        <p:nvPicPr>
          <p:cNvPr id="11" name="Picture 10" descr="Chart, scatter chart&#10;&#10;Description automatically generated">
            <a:extLst>
              <a:ext uri="{FF2B5EF4-FFF2-40B4-BE49-F238E27FC236}">
                <a16:creationId xmlns:a16="http://schemas.microsoft.com/office/drawing/2014/main" id="{1A7142EB-263F-4CC1-A367-64D7F1D45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565" y="3100354"/>
            <a:ext cx="6686005" cy="3761636"/>
          </a:xfrm>
          <a:prstGeom prst="rect">
            <a:avLst/>
          </a:prstGeom>
        </p:spPr>
      </p:pic>
      <p:pic>
        <p:nvPicPr>
          <p:cNvPr id="16" name="Picture 15" descr="Text&#10;&#10;Description automatically generated">
            <a:extLst>
              <a:ext uri="{FF2B5EF4-FFF2-40B4-BE49-F238E27FC236}">
                <a16:creationId xmlns:a16="http://schemas.microsoft.com/office/drawing/2014/main" id="{759CE6D0-B134-81CA-848C-8881776D4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2051" y="2253683"/>
            <a:ext cx="6025904" cy="4018524"/>
          </a:xfrm>
          <a:prstGeom prst="rect">
            <a:avLst/>
          </a:prstGeom>
        </p:spPr>
      </p:pic>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Bk" pitchFamily="2" charset="0"/>
                <a:ea typeface="Roboto Bk" pitchFamily="2" charset="0"/>
              </a:rPr>
              <a:t>Listen Local </a:t>
            </a:r>
            <a:r>
              <a:rPr lang="nl-NL" sz="3600" dirty="0">
                <a:latin typeface="Roboto Light" panose="02000000000000000000" pitchFamily="2" charset="0"/>
                <a:ea typeface="Roboto Light" panose="02000000000000000000" pitchFamily="2" charset="0"/>
              </a:rPr>
              <a:t>make regional music repertoires globally visible and avoid biases </a:t>
            </a:r>
            <a:endParaRPr lang="en-GB" sz="3600" dirty="0">
              <a:latin typeface="Roboto Bk" pitchFamily="2" charset="0"/>
              <a:ea typeface="Roboto Bk" pitchFamily="2" charset="0"/>
            </a:endParaRPr>
          </a:p>
        </p:txBody>
      </p:sp>
    </p:spTree>
    <p:extLst>
      <p:ext uri="{BB962C8B-B14F-4D97-AF65-F5344CB8AC3E}">
        <p14:creationId xmlns:p14="http://schemas.microsoft.com/office/powerpoint/2010/main" val="116215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CCSI Data Observatory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a currently unfunded project element of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RECRECO,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 joint project with IViR, Europeana, and other organizations that did not get funding. Many elements of this project can be created with synergies of the already funded MusicAIRE and OpenMusE projects</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16" name="Picture 15" descr="Text&#10;&#10;Description automatically generated">
            <a:extLst>
              <a:ext uri="{FF2B5EF4-FFF2-40B4-BE49-F238E27FC236}">
                <a16:creationId xmlns:a16="http://schemas.microsoft.com/office/drawing/2014/main" id="{759CE6D0-B134-81CA-848C-8881776D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2051" y="2253683"/>
            <a:ext cx="6025904" cy="4018524"/>
          </a:xfrm>
          <a:prstGeom prst="rect">
            <a:avLst/>
          </a:prstGeom>
        </p:spPr>
      </p:pic>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Bk" pitchFamily="2" charset="0"/>
                <a:ea typeface="Roboto Bk" pitchFamily="2" charset="0"/>
              </a:rPr>
              <a:t>CCSI </a:t>
            </a:r>
            <a:r>
              <a:rPr lang="nl-NL" sz="3600" dirty="0">
                <a:latin typeface="Roboto Light" panose="02000000000000000000" pitchFamily="2" charset="0"/>
                <a:ea typeface="Roboto Light" panose="02000000000000000000" pitchFamily="2" charset="0"/>
              </a:rPr>
              <a:t>is an unfunded project originating in RECREO</a:t>
            </a:r>
            <a:endParaRPr lang="en-GB" sz="3600" dirty="0">
              <a:latin typeface="Roboto Bk" pitchFamily="2" charset="0"/>
              <a:ea typeface="Roboto Bk" pitchFamily="2" charset="0"/>
            </a:endParaRPr>
          </a:p>
        </p:txBody>
      </p:sp>
      <p:pic>
        <p:nvPicPr>
          <p:cNvPr id="8" name="Content Placeholder 7">
            <a:extLst>
              <a:ext uri="{FF2B5EF4-FFF2-40B4-BE49-F238E27FC236}">
                <a16:creationId xmlns:a16="http://schemas.microsoft.com/office/drawing/2014/main" id="{7A7EAB40-08EA-1014-66A5-A760641B63D1}"/>
              </a:ext>
            </a:extLst>
          </p:cNvPr>
          <p:cNvPicPr>
            <a:picLocks noGrp="1" noChangeAspect="1"/>
          </p:cNvPicPr>
          <p:nvPr>
            <p:ph idx="1"/>
          </p:nvPr>
        </p:nvPicPr>
        <p:blipFill rotWithShape="1">
          <a:blip r:embed="rId3"/>
          <a:srcRect t="13417" r="1799" b="8522"/>
          <a:stretch/>
        </p:blipFill>
        <p:spPr>
          <a:xfrm>
            <a:off x="739883" y="1810633"/>
            <a:ext cx="10639317" cy="4754881"/>
          </a:xfrm>
        </p:spPr>
      </p:pic>
    </p:spTree>
    <p:extLst>
      <p:ext uri="{BB962C8B-B14F-4D97-AF65-F5344CB8AC3E}">
        <p14:creationId xmlns:p14="http://schemas.microsoft.com/office/powerpoint/2010/main" val="234425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Green Deal Data Observatory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our new data ecosystem that is mainly focusing on environmental and social impact analysis. We have developed an EEIO application from our economic impact analysis software designed for the Slovak music and the Hungarian film industry. </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Light" panose="02000000000000000000" pitchFamily="2" charset="0"/>
                <a:ea typeface="Roboto Light" panose="02000000000000000000" pitchFamily="2" charset="0"/>
              </a:rPr>
              <a:t>The</a:t>
            </a:r>
            <a:r>
              <a:rPr lang="nl-NL" sz="3600" dirty="0">
                <a:latin typeface="Roboto Bk" pitchFamily="2" charset="0"/>
                <a:ea typeface="Roboto Bk" pitchFamily="2" charset="0"/>
              </a:rPr>
              <a:t> Green Deal Data Observatory </a:t>
            </a:r>
            <a:r>
              <a:rPr lang="nl-NL" sz="3600" dirty="0">
                <a:latin typeface="Roboto Light" panose="02000000000000000000" pitchFamily="2" charset="0"/>
                <a:ea typeface="Roboto Light" panose="02000000000000000000" pitchFamily="2" charset="0"/>
              </a:rPr>
              <a:t>can add ecological context to Europeana </a:t>
            </a:r>
            <a:endParaRPr lang="en-GB" sz="3600" dirty="0">
              <a:latin typeface="Roboto Bk" pitchFamily="2" charset="0"/>
              <a:ea typeface="Roboto Bk" pitchFamily="2" charset="0"/>
            </a:endParaRPr>
          </a:p>
        </p:txBody>
      </p:sp>
      <p:pic>
        <p:nvPicPr>
          <p:cNvPr id="12" name="Picture 11" descr="Graphical user interface&#10;&#10;Description automatically generated">
            <a:extLst>
              <a:ext uri="{FF2B5EF4-FFF2-40B4-BE49-F238E27FC236}">
                <a16:creationId xmlns:a16="http://schemas.microsoft.com/office/drawing/2014/main" id="{68C3D52B-EE6E-6B01-1C69-8EDA1969B42D}"/>
              </a:ext>
            </a:extLst>
          </p:cNvPr>
          <p:cNvPicPr>
            <a:picLocks noChangeAspect="1"/>
          </p:cNvPicPr>
          <p:nvPr/>
        </p:nvPicPr>
        <p:blipFill rotWithShape="1">
          <a:blip r:embed="rId2">
            <a:extLst>
              <a:ext uri="{28A0092B-C50C-407E-A947-70E740481C1C}">
                <a14:useLocalDpi xmlns:a14="http://schemas.microsoft.com/office/drawing/2010/main" val="0"/>
              </a:ext>
            </a:extLst>
          </a:blip>
          <a:srcRect b="52326"/>
          <a:stretch/>
        </p:blipFill>
        <p:spPr>
          <a:xfrm>
            <a:off x="506115" y="1702971"/>
            <a:ext cx="14631772" cy="3925669"/>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1D27E1A8-4D07-354D-6EFD-233137A847D1}"/>
              </a:ext>
            </a:extLst>
          </p:cNvPr>
          <p:cNvPicPr>
            <a:picLocks noChangeAspect="1"/>
          </p:cNvPicPr>
          <p:nvPr/>
        </p:nvPicPr>
        <p:blipFill rotWithShape="1">
          <a:blip r:embed="rId3">
            <a:extLst>
              <a:ext uri="{28A0092B-C50C-407E-A947-70E740481C1C}">
                <a14:useLocalDpi xmlns:a14="http://schemas.microsoft.com/office/drawing/2010/main" val="0"/>
              </a:ext>
            </a:extLst>
          </a:blip>
          <a:srcRect l="-1331" t="-51002" r="1331" b="51002"/>
          <a:stretch/>
        </p:blipFill>
        <p:spPr>
          <a:xfrm>
            <a:off x="1930912" y="-1020071"/>
            <a:ext cx="10828867" cy="6091238"/>
          </a:xfrm>
          <a:prstGeom prst="rect">
            <a:avLst/>
          </a:prstGeom>
        </p:spPr>
      </p:pic>
      <p:pic>
        <p:nvPicPr>
          <p:cNvPr id="23" name="Picture 22">
            <a:extLst>
              <a:ext uri="{FF2B5EF4-FFF2-40B4-BE49-F238E27FC236}">
                <a16:creationId xmlns:a16="http://schemas.microsoft.com/office/drawing/2014/main" id="{E48DA1F6-EB51-423F-CB09-6F677F294769}"/>
              </a:ext>
            </a:extLst>
          </p:cNvPr>
          <p:cNvPicPr>
            <a:picLocks noChangeAspect="1"/>
          </p:cNvPicPr>
          <p:nvPr/>
        </p:nvPicPr>
        <p:blipFill rotWithShape="1">
          <a:blip r:embed="rId4"/>
          <a:srcRect l="13299" t="22200" r="22982" b="12516"/>
          <a:stretch/>
        </p:blipFill>
        <p:spPr>
          <a:xfrm>
            <a:off x="8672853" y="1689483"/>
            <a:ext cx="8290560" cy="4775622"/>
          </a:xfrm>
          <a:prstGeom prst="rect">
            <a:avLst/>
          </a:prstGeom>
        </p:spPr>
      </p:pic>
      <p:pic>
        <p:nvPicPr>
          <p:cNvPr id="18" name="Picture 17" descr="Graphical user interface, application, website&#10;&#10;Description automatically generated">
            <a:extLst>
              <a:ext uri="{FF2B5EF4-FFF2-40B4-BE49-F238E27FC236}">
                <a16:creationId xmlns:a16="http://schemas.microsoft.com/office/drawing/2014/main" id="{628B5FD6-5102-C867-A050-F5E13DED42DE}"/>
              </a:ext>
            </a:extLst>
          </p:cNvPr>
          <p:cNvPicPr>
            <a:picLocks noChangeAspect="1"/>
          </p:cNvPicPr>
          <p:nvPr/>
        </p:nvPicPr>
        <p:blipFill rotWithShape="1">
          <a:blip r:embed="rId5">
            <a:extLst>
              <a:ext uri="{28A0092B-C50C-407E-A947-70E740481C1C}">
                <a14:useLocalDpi xmlns:a14="http://schemas.microsoft.com/office/drawing/2010/main" val="0"/>
              </a:ext>
            </a:extLst>
          </a:blip>
          <a:srcRect b="57347"/>
          <a:stretch/>
        </p:blipFill>
        <p:spPr>
          <a:xfrm>
            <a:off x="4466405" y="2146021"/>
            <a:ext cx="7907024" cy="4721637"/>
          </a:xfrm>
          <a:prstGeom prst="rect">
            <a:avLst/>
          </a:prstGeom>
        </p:spPr>
      </p:pic>
    </p:spTree>
    <p:extLst>
      <p:ext uri="{BB962C8B-B14F-4D97-AF65-F5344CB8AC3E}">
        <p14:creationId xmlns:p14="http://schemas.microsoft.com/office/powerpoint/2010/main" val="184721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404-EA0D-0AEB-54C7-7EA25B2E9FF3}"/>
              </a:ext>
            </a:extLst>
          </p:cNvPr>
          <p:cNvSpPr>
            <a:spLocks noGrp="1"/>
          </p:cNvSpPr>
          <p:nvPr>
            <p:ph type="title"/>
          </p:nvPr>
        </p:nvSpPr>
        <p:spPr/>
        <p:txBody>
          <a:bodyPr/>
          <a:lstStyle/>
          <a:p>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endParaRPr lang="en-GB" dirty="0"/>
          </a:p>
        </p:txBody>
      </p:sp>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p:txBody>
          <a:bodyPr/>
          <a:lstStyle/>
          <a:p>
            <a:r>
              <a:rPr lang="nl-NL" dirty="0">
                <a:latin typeface="Roboto Light" panose="020B0604020202020204" pitchFamily="2" charset="0"/>
                <a:ea typeface="Roboto Light" panose="020B0604020202020204" pitchFamily="2" charset="0"/>
              </a:rPr>
              <a:t>Develop our data observatories as Open Scholarly Infrastructure </a:t>
            </a:r>
          </a:p>
          <a:p>
            <a:r>
              <a:rPr lang="nl-NL" dirty="0">
                <a:latin typeface="Roboto Light" panose="020B0604020202020204" pitchFamily="2" charset="0"/>
                <a:ea typeface="Roboto Light" panose="020B0604020202020204" pitchFamily="2" charset="0"/>
              </a:rPr>
              <a:t>Place our Digital Music Observatory, Cultural and Creative Sectors Industries Data Observatory, and Green Deal Data Observatory on knowledge graphs of Europeana, Wikidata, and various national libraries.</a:t>
            </a:r>
          </a:p>
          <a:p>
            <a:r>
              <a:rPr lang="nl-NL" dirty="0">
                <a:latin typeface="Roboto Light" panose="020B0604020202020204" pitchFamily="2" charset="0"/>
                <a:ea typeface="Roboto Light" panose="020B0604020202020204" pitchFamily="2" charset="0"/>
              </a:rPr>
              <a:t>Achieve EU/UNESCO/OECD recognition for our lively, self-governing, triangular policy-science-business data ecosystems as data observatories.</a:t>
            </a:r>
          </a:p>
          <a:p>
            <a:r>
              <a:rPr lang="nl-NL" dirty="0">
                <a:latin typeface="Roboto Light" panose="020B0604020202020204" pitchFamily="2" charset="0"/>
                <a:ea typeface="Roboto Light" panose="020B0604020202020204" pitchFamily="2" charset="0"/>
              </a:rPr>
              <a:t>Harmonize research artefacts with open repositories such as Zenodo and Figshare.</a:t>
            </a:r>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26305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p>
        </p:txBody>
      </p:sp>
      <p:sp>
        <p:nvSpPr>
          <p:cNvPr id="4" name="Content Placeholder 3">
            <a:extLst>
              <a:ext uri="{FF2B5EF4-FFF2-40B4-BE49-F238E27FC236}">
                <a16:creationId xmlns:a16="http://schemas.microsoft.com/office/drawing/2014/main" id="{E8E77359-3034-B715-D2AF-D142F747CFB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67844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404-EA0D-0AEB-54C7-7EA25B2E9FF3}"/>
              </a:ext>
            </a:extLst>
          </p:cNvPr>
          <p:cNvSpPr>
            <a:spLocks noGrp="1"/>
          </p:cNvSpPr>
          <p:nvPr>
            <p:ph type="title"/>
          </p:nvPr>
        </p:nvSpPr>
        <p:spPr/>
        <p:txBody>
          <a:bodyPr/>
          <a:lstStyle/>
          <a:p>
            <a:r>
              <a:rPr lang="en-US">
                <a:latin typeface="Roboto" pitchFamily="2" charset="0"/>
                <a:ea typeface="Roboto" pitchFamily="2" charset="0"/>
              </a:rPr>
              <a:t>Impact City</a:t>
            </a:r>
            <a:endParaRPr lang="en-GB" dirty="0"/>
          </a:p>
        </p:txBody>
      </p:sp>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p:txBody>
          <a:bodyPr/>
          <a:lstStyle/>
          <a:p>
            <a:r>
              <a:rPr lang="nl-NL" dirty="0">
                <a:latin typeface="Roboto Light" panose="020B0604020202020204" pitchFamily="2" charset="0"/>
                <a:ea typeface="Roboto Light" panose="020B0604020202020204" pitchFamily="2" charset="0"/>
              </a:rPr>
              <a:t>Develop our data observatories as Open Scholarly Infrastructure </a:t>
            </a:r>
          </a:p>
          <a:p>
            <a:r>
              <a:rPr lang="nl-NL" dirty="0">
                <a:latin typeface="Roboto Light" panose="020B0604020202020204" pitchFamily="2" charset="0"/>
                <a:ea typeface="Roboto Light" panose="020B0604020202020204" pitchFamily="2" charset="0"/>
              </a:rPr>
              <a:t>Place our Digital Music Observatory, Cultural and Creative Sectors Industries Data Observatory, and Green Deal Data Observatory on knowledge graphs of Europeana, Wikidata, and various national libraries.</a:t>
            </a:r>
          </a:p>
          <a:p>
            <a:r>
              <a:rPr lang="nl-NL" dirty="0">
                <a:latin typeface="Roboto Light" panose="020B0604020202020204" pitchFamily="2" charset="0"/>
                <a:ea typeface="Roboto Light" panose="020B0604020202020204" pitchFamily="2" charset="0"/>
              </a:rPr>
              <a:t>Achieve EU/UNESCO/OECD recognition for our lively, self-governing, triangular policy-science-business data ecosystems as data observatories.</a:t>
            </a:r>
          </a:p>
          <a:p>
            <a:r>
              <a:rPr lang="nl-NL" dirty="0">
                <a:latin typeface="Roboto Light" panose="020B0604020202020204" pitchFamily="2" charset="0"/>
                <a:ea typeface="Roboto Light" panose="020B0604020202020204" pitchFamily="2" charset="0"/>
              </a:rPr>
              <a:t>Harmonize research artefacts with open repositories such as Zenodo and Figshare.</a:t>
            </a:r>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233095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961982"/>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exponentially more valuable in integration than in isolation;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sp>
        <p:nvSpPr>
          <p:cNvPr id="12" name="Rectangle 11">
            <a:extLst>
              <a:ext uri="{FF2B5EF4-FFF2-40B4-BE49-F238E27FC236}">
                <a16:creationId xmlns:a16="http://schemas.microsoft.com/office/drawing/2014/main" id="{80FB9F6E-FC02-4943-9A4B-A51A9A2ECE77}"/>
              </a:ext>
            </a:extLst>
          </p:cNvPr>
          <p:cNvSpPr/>
          <p:nvPr/>
        </p:nvSpPr>
        <p:spPr>
          <a:xfrm>
            <a:off x="471806" y="5639086"/>
            <a:ext cx="15812186" cy="3962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6BF438-3FB9-3C42-9ACE-7D8FB64A2EF0}"/>
              </a:ext>
            </a:extLst>
          </p:cNvPr>
          <p:cNvSpPr txBox="1"/>
          <p:nvPr/>
        </p:nvSpPr>
        <p:spPr>
          <a:xfrm>
            <a:off x="618225" y="5912426"/>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most valuable when it can be linked with other data;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spTree>
    <p:extLst>
      <p:ext uri="{BB962C8B-B14F-4D97-AF65-F5344CB8AC3E}">
        <p14:creationId xmlns:p14="http://schemas.microsoft.com/office/powerpoint/2010/main" val="1519098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meet the needs of new users.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Primary users do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and UN bodies (co-)finance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this is a wasted opportunity to spend millions of euros on each data observatory’s collection program when billions worth of open data (at historical cost) is not even considered as a source.</a:t>
            </a:r>
          </a:p>
        </p:txBody>
      </p:sp>
    </p:spTree>
    <p:extLst>
      <p:ext uri="{BB962C8B-B14F-4D97-AF65-F5344CB8AC3E}">
        <p14:creationId xmlns:p14="http://schemas.microsoft.com/office/powerpoint/2010/main" val="129817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3860284244"/>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497965198"/>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normAutofit/>
          </a:bodyPr>
          <a:lstStyle/>
          <a:p>
            <a:pPr algn="ctr"/>
            <a:r>
              <a:rPr lang="en-US" sz="8800" dirty="0">
                <a:solidFill>
                  <a:srgbClr val="00B2F4"/>
                </a:solidFill>
                <a:latin typeface="Roboto Bk" pitchFamily="2" charset="0"/>
                <a:ea typeface="Roboto Bk" pitchFamily="2" charset="0"/>
              </a:rPr>
              <a:t>Big data creates inequalities</a:t>
            </a:r>
            <a:endParaRPr lang="en-GB" sz="8800" dirty="0">
              <a:solidFill>
                <a:srgbClr val="00B2F4"/>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FD13939A-ECBA-725C-8AFB-74CAC64963F4}"/>
              </a:ext>
            </a:extLst>
          </p:cNvPr>
          <p:cNvSpPr txBox="1"/>
          <p:nvPr/>
        </p:nvSpPr>
        <p:spPr>
          <a:xfrm>
            <a:off x="1173480" y="2948335"/>
            <a:ext cx="14833046" cy="5447645"/>
          </a:xfrm>
          <a:prstGeom prst="rect">
            <a:avLst/>
          </a:prstGeom>
          <a:noFill/>
        </p:spPr>
        <p:txBody>
          <a:bodyPr wrap="square" rtlCol="0">
            <a:spAutoFit/>
          </a:bodyPr>
          <a:lstStyle/>
          <a:p>
            <a:pPr algn="ctr" rtl="0">
              <a:spcBef>
                <a:spcPts val="0"/>
              </a:spcBef>
              <a:spcAft>
                <a:spcPts val="0"/>
              </a:spcAft>
            </a:pPr>
            <a:r>
              <a:rPr lang="en-GB" sz="6000" b="0" i="0" u="none" strike="noStrike" dirty="0">
                <a:solidFill>
                  <a:srgbClr val="000000"/>
                </a:solidFill>
                <a:effectLst/>
                <a:latin typeface="Roboto Lt" pitchFamily="2" charset="0"/>
                <a:ea typeface="Roboto Lt" pitchFamily="2" charset="0"/>
              </a:rPr>
              <a:t>Only the largest corporations, best-endowed universities, and rich governments can afford data collection and processing capacities that are large enough to harness the advantages of AI.</a:t>
            </a:r>
            <a:endParaRPr lang="en-GB" sz="6000" b="0" dirty="0">
              <a:effectLst/>
              <a:latin typeface="Roboto Lt" pitchFamily="2" charset="0"/>
              <a:ea typeface="Roboto Lt" pitchFamily="2" charset="0"/>
            </a:endParaRPr>
          </a:p>
          <a:p>
            <a:br>
              <a:rPr lang="en-GB" sz="2400" dirty="0"/>
            </a:br>
            <a:endParaRPr lang="en-GB" sz="2400" dirty="0">
              <a:latin typeface="Roboto Lt" pitchFamily="2" charset="0"/>
              <a:ea typeface="Roboto Lt" pitchFamily="2" charset="0"/>
            </a:endParaRPr>
          </a:p>
        </p:txBody>
      </p:sp>
    </p:spTree>
    <p:extLst>
      <p:ext uri="{BB962C8B-B14F-4D97-AF65-F5344CB8AC3E}">
        <p14:creationId xmlns:p14="http://schemas.microsoft.com/office/powerpoint/2010/main" val="3394297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packages each have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YouTube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significantly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software packages,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4966451" y="943739"/>
            <a:ext cx="2515004" cy="2031325"/>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a:t>
            </a:r>
            <a:r>
              <a:rPr lang="nl-NL" dirty="0" err="1">
                <a:solidFill>
                  <a:schemeClr val="tx1">
                    <a:lumMod val="85000"/>
                    <a:lumOff val="15000"/>
                  </a:schemeClr>
                </a:solidFill>
                <a:latin typeface="Roboto" pitchFamily="2" charset="0"/>
                <a:ea typeface="Roboto" pitchFamily="2" charset="0"/>
              </a:rPr>
              <a:t>refreshing</a:t>
            </a:r>
            <a:r>
              <a:rPr lang="nl-NL" dirty="0">
                <a:solidFill>
                  <a:schemeClr val="tx1">
                    <a:lumMod val="85000"/>
                    <a:lumOff val="15000"/>
                  </a:schemeClr>
                </a:solidFill>
                <a:latin typeface="Roboto" pitchFamily="2" charset="0"/>
                <a:ea typeface="Roboto" pitchFamily="2" charset="0"/>
              </a:rPr>
              <a:t> indicators </a:t>
            </a:r>
            <a:r>
              <a:rPr lang="nl-NL" dirty="0" err="1">
                <a:solidFill>
                  <a:schemeClr val="tx1">
                    <a:lumMod val="85000"/>
                    <a:lumOff val="15000"/>
                  </a:schemeClr>
                </a:solidFill>
                <a:latin typeface="Roboto" pitchFamily="2" charset="0"/>
                <a:ea typeface="Roboto" pitchFamily="2" charset="0"/>
              </a:rPr>
              <a:t>and</a:t>
            </a:r>
            <a:r>
              <a:rPr lang="nl-NL" dirty="0">
                <a:solidFill>
                  <a:schemeClr val="tx1">
                    <a:lumMod val="85000"/>
                    <a:lumOff val="15000"/>
                  </a:schemeClr>
                </a:solidFill>
                <a:latin typeface="Roboto" pitchFamily="2" charset="0"/>
                <a:ea typeface="Roboto" pitchFamily="2" charset="0"/>
              </a:rPr>
              <a:t>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3732625" y="1082238"/>
            <a:ext cx="2523379" cy="1754326"/>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4966451" y="5426300"/>
            <a:ext cx="2515004"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4966451" y="7457625"/>
            <a:ext cx="2515004" cy="120032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732625" y="5379640"/>
            <a:ext cx="2377440" cy="3139321"/>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257883659"/>
              </p:ext>
            </p:extLst>
          </p:nvPr>
        </p:nvGraphicFramePr>
        <p:xfrm>
          <a:off x="859101" y="279898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The cost of questionnaire-based market research (survey) is increasing exponentially and offers mediocre results without an enormous question bank and harmonization with other surveys. </a:t>
                      </a:r>
                      <a:endParaRPr lang="en-GB" sz="2400" dirty="0">
                        <a:solidFill>
                          <a:schemeClr val="tx1"/>
                        </a:solidFill>
                        <a:latin typeface="Roboto Lt" pitchFamily="2" charset="0"/>
                        <a:ea typeface="Roboto Lt" pitchFamily="2"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Manual data acquisition is an error-prone and boring task for humans that requires many working hours (often not credited in consultancies, law firms, or research institutes.)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Wrangling spreadsheet tables or word processor documents by people without data knowledge is the data Sisyphus.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Problems with no in-house competence</a:t>
            </a:r>
            <a:endParaRPr lang="en-GB" dirty="0">
              <a:solidFill>
                <a:srgbClr val="00B2F4"/>
              </a:solidFill>
              <a:latin typeface="Roboto Bk" pitchFamily="2" charset="0"/>
              <a:ea typeface="Roboto Bk" pitchFamily="2" charset="0"/>
            </a:endParaRPr>
          </a:p>
        </p:txBody>
      </p:sp>
      <p:pic>
        <p:nvPicPr>
          <p:cNvPr id="7" name="Picture 6" descr="Calendar&#10;&#10;Description automatically generated with low confidence">
            <a:extLst>
              <a:ext uri="{FF2B5EF4-FFF2-40B4-BE49-F238E27FC236}">
                <a16:creationId xmlns:a16="http://schemas.microsoft.com/office/drawing/2014/main" id="{7FF3DDDB-6DF1-E7BA-A8FC-E44F67B5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653" y="2742757"/>
            <a:ext cx="2165917" cy="1623979"/>
          </a:xfrm>
          <a:prstGeom prst="rect">
            <a:avLst/>
          </a:prstGeom>
        </p:spPr>
      </p:pic>
      <p:pic>
        <p:nvPicPr>
          <p:cNvPr id="9" name="Picture 8" descr="A picture containing text, indoor, old, picture frame&#10;&#10;Description automatically generated">
            <a:extLst>
              <a:ext uri="{FF2B5EF4-FFF2-40B4-BE49-F238E27FC236}">
                <a16:creationId xmlns:a16="http://schemas.microsoft.com/office/drawing/2014/main" id="{FB435FBB-633D-53E2-E623-CA65E0614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909" y="6094985"/>
            <a:ext cx="2228661" cy="1485774"/>
          </a:xfrm>
          <a:prstGeom prst="rect">
            <a:avLst/>
          </a:prstGeom>
        </p:spPr>
      </p:pic>
    </p:spTree>
    <p:extLst>
      <p:ext uri="{BB962C8B-B14F-4D97-AF65-F5344CB8AC3E}">
        <p14:creationId xmlns:p14="http://schemas.microsoft.com/office/powerpoint/2010/main" val="1514083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a:t>
            </a:r>
            <a:r>
              <a:rPr lang="nl-NL" dirty="0" err="1">
                <a:solidFill>
                  <a:schemeClr val="bg1"/>
                </a:solidFill>
                <a:latin typeface="Roboto" pitchFamily="2" charset="0"/>
                <a:ea typeface="Roboto" pitchFamily="2" charset="0"/>
              </a:rPr>
              <a:t>legislation</a:t>
            </a:r>
            <a:r>
              <a:rPr lang="nl-NL" dirty="0">
                <a:solidFill>
                  <a:schemeClr val="bg1"/>
                </a:solidFill>
                <a:latin typeface="Roboto" pitchFamily="2" charset="0"/>
                <a:ea typeface="Roboto" pitchFamily="2" charset="0"/>
              </a:rPr>
              <a:t> records.</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a:t>
            </a:r>
            <a:r>
              <a:rPr lang="nl-NL" dirty="0" err="1">
                <a:solidFill>
                  <a:schemeClr val="bg1"/>
                </a:solidFill>
                <a:latin typeface="Roboto" pitchFamily="2" charset="0"/>
                <a:ea typeface="Roboto" pitchFamily="2" charset="0"/>
              </a:rPr>
              <a:t>exponentially</a:t>
            </a:r>
            <a:r>
              <a:rPr lang="nl-NL" dirty="0">
                <a:solidFill>
                  <a:schemeClr val="bg1"/>
                </a:solidFill>
                <a:latin typeface="Roboto" pitchFamily="2" charset="0"/>
                <a:ea typeface="Roboto" pitchFamily="2" charset="0"/>
              </a:rPr>
              <a:t> more valuable in integration than in isolation. We </a:t>
            </a:r>
            <a:r>
              <a:rPr lang="nl-NL" dirty="0" err="1">
                <a:solidFill>
                  <a:schemeClr val="bg1"/>
                </a:solidFill>
                <a:latin typeface="Roboto" pitchFamily="2" charset="0"/>
                <a:ea typeface="Roboto" pitchFamily="2" charset="0"/>
              </a:rPr>
              <a:t>incentivize</a:t>
            </a:r>
            <a:r>
              <a:rPr lang="nl-NL" dirty="0">
                <a:solidFill>
                  <a:schemeClr val="bg1"/>
                </a:solidFill>
                <a:latin typeface="Roboto" pitchFamily="2" charset="0"/>
                <a:ea typeface="Roboto" pitchFamily="2" charset="0"/>
              </a:rPr>
              <a:t> data </a:t>
            </a:r>
            <a:r>
              <a:rPr lang="nl-NL" dirty="0" err="1">
                <a:solidFill>
                  <a:schemeClr val="bg1"/>
                </a:solidFill>
                <a:latin typeface="Roboto" pitchFamily="2" charset="0"/>
                <a:ea typeface="Roboto" pitchFamily="2" charset="0"/>
              </a:rPr>
              <a:t>sharing</a:t>
            </a:r>
            <a:r>
              <a:rPr lang="nl-NL" dirty="0">
                <a:solidFill>
                  <a:schemeClr val="bg1"/>
                </a:solidFill>
                <a:latin typeface="Roboto" pitchFamily="2" charset="0"/>
                <a:ea typeface="Roboto" pitchFamily="2" charset="0"/>
              </a:rPr>
              <a:t> </a:t>
            </a:r>
            <a:r>
              <a:rPr lang="nl-NL" dirty="0" err="1">
                <a:solidFill>
                  <a:schemeClr val="bg1"/>
                </a:solidFill>
                <a:latin typeface="Roboto" pitchFamily="2" charset="0"/>
                <a:ea typeface="Roboto" pitchFamily="2" charset="0"/>
              </a:rPr>
              <a:t>based</a:t>
            </a:r>
            <a:r>
              <a:rPr lang="nl-NL" dirty="0">
                <a:solidFill>
                  <a:schemeClr val="bg1"/>
                </a:solidFill>
                <a:latin typeface="Roboto" pitchFamily="2" charset="0"/>
                <a:ea typeface="Roboto" pitchFamily="2" charset="0"/>
              </a:rPr>
              <a:t> on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monitor </a:t>
            </a:r>
            <a:r>
              <a:rPr lang="nl-NL" dirty="0" err="1">
                <a:latin typeface="Roboto" pitchFamily="2" charset="0"/>
                <a:ea typeface="Roboto" pitchFamily="2" charset="0"/>
              </a:rPr>
              <a:t>various</a:t>
            </a:r>
            <a:r>
              <a:rPr lang="nl-NL" dirty="0">
                <a:latin typeface="Roboto" pitchFamily="2" charset="0"/>
                <a:ea typeface="Roboto" pitchFamily="2" charset="0"/>
              </a:rPr>
              <a:t> transitory but open APIs, </a:t>
            </a:r>
            <a:r>
              <a:rPr lang="nl-NL" dirty="0" err="1">
                <a:latin typeface="Roboto" pitchFamily="2" charset="0"/>
                <a:ea typeface="Roboto" pitchFamily="2" charset="0"/>
              </a:rPr>
              <a:t>satellite</a:t>
            </a:r>
            <a:r>
              <a:rPr lang="nl-NL" dirty="0">
                <a:latin typeface="Roboto" pitchFamily="2" charset="0"/>
                <a:ea typeface="Roboto" pitchFamily="2" charset="0"/>
              </a:rPr>
              <a:t> images, and other continous “big data” sources. We use novel statistical technology to capture them into permanent, </a:t>
            </a:r>
            <a:r>
              <a:rPr lang="nl-NL" dirty="0" err="1">
                <a:latin typeface="Roboto" pitchFamily="2" charset="0"/>
                <a:ea typeface="Roboto" pitchFamily="2" charset="0"/>
              </a:rPr>
              <a:t>reliable</a:t>
            </a:r>
            <a:r>
              <a:rPr lang="nl-NL" dirty="0">
                <a:latin typeface="Roboto" pitchFamily="2" charset="0"/>
                <a:ea typeface="Roboto" pitchFamily="2" charset="0"/>
              </a:rPr>
              <a:t>,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normAutofit/>
          </a:bodyPr>
          <a:lstStyle/>
          <a:p>
            <a:pPr algn="ctr"/>
            <a:r>
              <a:rPr lang="en-US" sz="8800" dirty="0">
                <a:solidFill>
                  <a:srgbClr val="00B2F4"/>
                </a:solidFill>
                <a:latin typeface="Roboto Bk" pitchFamily="2" charset="0"/>
                <a:ea typeface="Roboto Bk" pitchFamily="2" charset="0"/>
              </a:rPr>
              <a:t>Big data creates inequalities</a:t>
            </a:r>
            <a:endParaRPr lang="en-GB" sz="8800" dirty="0">
              <a:solidFill>
                <a:srgbClr val="00B2F4"/>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FD13939A-ECBA-725C-8AFB-74CAC64963F4}"/>
              </a:ext>
            </a:extLst>
          </p:cNvPr>
          <p:cNvSpPr txBox="1"/>
          <p:nvPr/>
        </p:nvSpPr>
        <p:spPr>
          <a:xfrm>
            <a:off x="1173480" y="2948335"/>
            <a:ext cx="14833046" cy="5447645"/>
          </a:xfrm>
          <a:prstGeom prst="rect">
            <a:avLst/>
          </a:prstGeom>
          <a:noFill/>
        </p:spPr>
        <p:txBody>
          <a:bodyPr wrap="square" rtlCol="0">
            <a:spAutoFit/>
          </a:bodyPr>
          <a:lstStyle/>
          <a:p>
            <a:pPr algn="ctr" rtl="0">
              <a:spcBef>
                <a:spcPts val="0"/>
              </a:spcBef>
              <a:spcAft>
                <a:spcPts val="0"/>
              </a:spcAft>
            </a:pPr>
            <a:r>
              <a:rPr lang="en-GB" sz="6000" b="0" i="0" u="none" strike="noStrike" dirty="0">
                <a:solidFill>
                  <a:srgbClr val="000000"/>
                </a:solidFill>
                <a:effectLst/>
                <a:latin typeface="Roboto Lt" pitchFamily="2" charset="0"/>
                <a:ea typeface="Roboto Lt" pitchFamily="2" charset="0"/>
              </a:rPr>
              <a:t>Only the largest corporations, best-endowed universities, and rich governments can afford data collection and processing capacities that are large enough to harness the advantages of AI.</a:t>
            </a:r>
            <a:endParaRPr lang="en-GB" sz="6000" b="0" dirty="0">
              <a:effectLst/>
              <a:latin typeface="Roboto Lt" pitchFamily="2" charset="0"/>
              <a:ea typeface="Roboto Lt" pitchFamily="2" charset="0"/>
            </a:endParaRPr>
          </a:p>
          <a:p>
            <a:br>
              <a:rPr lang="en-GB" sz="2400" dirty="0"/>
            </a:br>
            <a:endParaRPr lang="en-GB" sz="2400" dirty="0">
              <a:latin typeface="Roboto Lt" pitchFamily="2" charset="0"/>
              <a:ea typeface="Roboto Lt" pitchFamily="2" charset="0"/>
            </a:endParaRPr>
          </a:p>
        </p:txBody>
      </p:sp>
    </p:spTree>
    <p:extLst>
      <p:ext uri="{BB962C8B-B14F-4D97-AF65-F5344CB8AC3E}">
        <p14:creationId xmlns:p14="http://schemas.microsoft.com/office/powerpoint/2010/main" val="96718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210615773"/>
              </p:ext>
            </p:extLst>
          </p:nvPr>
        </p:nvGraphicFramePr>
        <p:xfrm>
          <a:off x="879394" y="316474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Organizations that cannot afford to build a large enough data team to sustain consistent, extensive data collection and processing (many large institutions and companies)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Who cannot hire even a single data engineer or a data scientist (medium-sized companies, NGOs)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Who do not even have a permanent IT function (about 2 million European small enterprises and civil society organizations)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Our collaborative solutions</a:t>
            </a:r>
            <a:endParaRPr lang="en-GB" dirty="0">
              <a:solidFill>
                <a:srgbClr val="00B2F4"/>
              </a:solidFill>
              <a:latin typeface="Roboto Bk" pitchFamily="2" charset="0"/>
              <a:ea typeface="Roboto Bk" pitchFamily="2" charset="0"/>
            </a:endParaRPr>
          </a:p>
        </p:txBody>
      </p:sp>
      <p:sp>
        <p:nvSpPr>
          <p:cNvPr id="4" name="TextBox 3">
            <a:extLst>
              <a:ext uri="{FF2B5EF4-FFF2-40B4-BE49-F238E27FC236}">
                <a16:creationId xmlns:a16="http://schemas.microsoft.com/office/drawing/2014/main" id="{45A6B4FF-DD3C-BFA5-004C-514F4E5BC8C8}"/>
              </a:ext>
            </a:extLst>
          </p:cNvPr>
          <p:cNvSpPr txBox="1"/>
          <p:nvPr/>
        </p:nvSpPr>
        <p:spPr>
          <a:xfrm>
            <a:off x="676194" y="2703079"/>
            <a:ext cx="12714686" cy="461665"/>
          </a:xfrm>
          <a:prstGeom prst="rect">
            <a:avLst/>
          </a:prstGeom>
          <a:noFill/>
        </p:spPr>
        <p:txBody>
          <a:bodyPr wrap="square" rtlCol="0">
            <a:spAutoFit/>
          </a:bodyPr>
          <a:lstStyle/>
          <a:p>
            <a:r>
              <a:rPr lang="en-GB" sz="2400" i="0" u="none" strike="noStrike" dirty="0">
                <a:solidFill>
                  <a:srgbClr val="000000"/>
                </a:solidFill>
                <a:effectLst/>
                <a:latin typeface="Roboto" pitchFamily="2" charset="0"/>
                <a:ea typeface="Roboto" pitchFamily="2" charset="0"/>
              </a:rPr>
              <a:t> Our observatories are great solutions for organizations without a data specialization:</a:t>
            </a:r>
            <a:endParaRPr lang="en-GB" sz="2400" dirty="0">
              <a:latin typeface="Roboto" pitchFamily="2" charset="0"/>
              <a:ea typeface="Roboto" pitchFamily="2" charset="0"/>
            </a:endParaRPr>
          </a:p>
        </p:txBody>
      </p:sp>
    </p:spTree>
    <p:extLst>
      <p:ext uri="{BB962C8B-B14F-4D97-AF65-F5344CB8AC3E}">
        <p14:creationId xmlns:p14="http://schemas.microsoft.com/office/powerpoint/2010/main" val="309055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3021304449"/>
              </p:ext>
            </p:extLst>
          </p:nvPr>
        </p:nvGraphicFramePr>
        <p:xfrm>
          <a:off x="879394" y="316474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endParaRPr lang="en-GB" sz="240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Our observatories are competitive, because they use high-quality open source scientific software; they exploit the new Data Governance Act and Open Data Directive, deploy web 3.0 data synchronization, and offer great value-added research products.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Data observatories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236216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4051395468"/>
              </p:ext>
            </p:extLst>
          </p:nvPr>
        </p:nvGraphicFramePr>
        <p:xfrm>
          <a:off x="1026437" y="2933911"/>
          <a:ext cx="15015926" cy="5455411"/>
        </p:xfrm>
        <a:graphic>
          <a:graphicData uri="http://schemas.openxmlformats.org/drawingml/2006/table">
            <a:tbl>
              <a:tblPr firstRow="1" bandRow="1">
                <a:tableStyleId>{5C22544A-7EE6-4342-B048-85BDC9FD1C3A}</a:tableStyleId>
              </a:tblPr>
              <a:tblGrid>
                <a:gridCol w="7431486">
                  <a:extLst>
                    <a:ext uri="{9D8B030D-6E8A-4147-A177-3AD203B41FA5}">
                      <a16:colId xmlns:a16="http://schemas.microsoft.com/office/drawing/2014/main" val="1835877167"/>
                    </a:ext>
                  </a:extLst>
                </a:gridCol>
                <a:gridCol w="7584440">
                  <a:extLst>
                    <a:ext uri="{9D8B030D-6E8A-4147-A177-3AD203B41FA5}">
                      <a16:colId xmlns:a16="http://schemas.microsoft.com/office/drawing/2014/main" val="3604151529"/>
                    </a:ext>
                  </a:extLst>
                </a:gridCol>
              </a:tblGrid>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The European Union, the World Bank, OECD, and UN have facilitated the creation of more than 80 so-called 'data observatories' to help companies, researchers, NGOs, and governments systematically collect data and knowledge.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The different observatories offer different types of knowledge products, such as statistical yearbooks, various apps, and database access.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Most of them use web 1.0 technologies, inefficient knowledge accumulation.  Already 20 of them have been discontinued.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We are developing software solutions that exploit our platforms: we harmonize surveys, statistical data, automate research reporting, elements of market monitoring or ESG reporting.</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Each observatory gives us intimidate customer access to 3-4 large universities, 1-2 large consultancies, and various specialist institutions.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077237" y="1079286"/>
            <a:ext cx="7056120" cy="1855788"/>
          </a:xfrm>
        </p:spPr>
        <p:txBody>
          <a:bodyPr/>
          <a:lstStyle/>
          <a:p>
            <a:pPr algn="ctr"/>
            <a:r>
              <a:rPr lang="en-US" dirty="0">
                <a:solidFill>
                  <a:srgbClr val="00B2F4"/>
                </a:solidFill>
                <a:latin typeface="Roboto Bk" pitchFamily="2" charset="0"/>
                <a:ea typeface="Roboto Bk" pitchFamily="2" charset="0"/>
              </a:rPr>
              <a:t>Platform products</a:t>
            </a:r>
            <a:endParaRPr lang="en-GB" dirty="0">
              <a:solidFill>
                <a:srgbClr val="00B2F4"/>
              </a:solidFill>
              <a:latin typeface="Roboto Bk" pitchFamily="2" charset="0"/>
              <a:ea typeface="Roboto Bk" pitchFamily="2" charset="0"/>
            </a:endParaRPr>
          </a:p>
        </p:txBody>
      </p:sp>
      <p:sp>
        <p:nvSpPr>
          <p:cNvPr id="5" name="Title 1">
            <a:extLst>
              <a:ext uri="{FF2B5EF4-FFF2-40B4-BE49-F238E27FC236}">
                <a16:creationId xmlns:a16="http://schemas.microsoft.com/office/drawing/2014/main" id="{13FD617C-8DB3-E84C-AD6E-2ED8DEAA8743}"/>
              </a:ext>
            </a:extLst>
          </p:cNvPr>
          <p:cNvSpPr txBox="1">
            <a:spLocks/>
          </p:cNvSpPr>
          <p:nvPr/>
        </p:nvSpPr>
        <p:spPr>
          <a:xfrm>
            <a:off x="8534400" y="1078123"/>
            <a:ext cx="705612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dirty="0">
                <a:solidFill>
                  <a:srgbClr val="00B2F4"/>
                </a:solidFill>
                <a:latin typeface="Roboto Bk" pitchFamily="2" charset="0"/>
                <a:ea typeface="Roboto Bk" pitchFamily="2" charset="0"/>
              </a:rPr>
              <a:t>Value added apps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9764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1965928053"/>
              </p:ext>
            </p:extLst>
          </p:nvPr>
        </p:nvGraphicFramePr>
        <p:xfrm>
          <a:off x="879394" y="2378203"/>
          <a:ext cx="15015926" cy="6459724"/>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Valuations: Hungary, Slovakia -&gt; Bulgaria (and anybody else)</a:t>
                      </a:r>
                    </a:p>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Valuing the cost and induced revenue of better metadata. Based on former CEEMID MoU. </a:t>
                      </a:r>
                      <a:r>
                        <a:rPr lang="en-GB" sz="2520" b="1" i="0" u="none" strike="noStrike" kern="1200" dirty="0" err="1">
                          <a:solidFill>
                            <a:schemeClr val="tx1"/>
                          </a:solidFill>
                          <a:effectLst/>
                          <a:latin typeface="Roboto Lt" pitchFamily="2" charset="0"/>
                          <a:ea typeface="Roboto Lt" pitchFamily="2" charset="0"/>
                          <a:cs typeface="+mn-cs"/>
                        </a:rPr>
                        <a:t>Survenyharmonies</a:t>
                      </a:r>
                      <a:r>
                        <a:rPr lang="en-GB" sz="2520" b="1" i="0" u="none" strike="noStrike" kern="1200" dirty="0">
                          <a:solidFill>
                            <a:schemeClr val="tx1"/>
                          </a:solidFill>
                          <a:effectLst/>
                          <a:latin typeface="Roboto Lt" pitchFamily="2" charset="0"/>
                          <a:ea typeface="Roboto Lt" pitchFamily="2" charset="0"/>
                          <a:cs typeface="+mn-cs"/>
                        </a:rPr>
                        <a:t> </a:t>
                      </a:r>
                      <a:r>
                        <a:rPr lang="en-GB" sz="2520" b="0" i="0" u="none" strike="noStrike" kern="1200" dirty="0">
                          <a:solidFill>
                            <a:schemeClr val="tx1"/>
                          </a:solidFill>
                          <a:effectLst/>
                          <a:latin typeface="Roboto Lt" pitchFamily="2" charset="0"/>
                          <a:ea typeface="Roboto Lt" pitchFamily="2" charset="0"/>
                          <a:cs typeface="+mn-cs"/>
                        </a:rPr>
                        <a:t>for more cost-effective and better surveying.</a:t>
                      </a:r>
                      <a:endParaRPr lang="en-GB" sz="240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pPr algn="ctr"/>
                      <a:endParaRPr lang="en-GB"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US" sz="2520" b="0" i="0" u="none" strike="noStrike" kern="1200" dirty="0">
                          <a:solidFill>
                            <a:schemeClr val="tx1"/>
                          </a:solidFill>
                          <a:effectLst/>
                          <a:latin typeface="Roboto Lt" pitchFamily="2" charset="0"/>
                          <a:ea typeface="Roboto Lt" pitchFamily="2" charset="0"/>
                          <a:cs typeface="+mn-cs"/>
                        </a:rPr>
                        <a:t>Creating streaming value and price indexes (for valuation and diversity)</a:t>
                      </a:r>
                    </a:p>
                    <a:p>
                      <a:pPr marL="0" algn="l" defTabSz="1280160" rtl="0" eaLnBrk="1" latinLnBrk="0" hangingPunct="1"/>
                      <a:r>
                        <a:rPr lang="en-US" sz="2520" b="0" i="0" u="none" strike="noStrike" kern="1200" dirty="0">
                          <a:solidFill>
                            <a:schemeClr val="tx1"/>
                          </a:solidFill>
                          <a:effectLst/>
                          <a:latin typeface="Roboto Lt" pitchFamily="2" charset="0"/>
                          <a:ea typeface="Roboto Lt" pitchFamily="2" charset="0"/>
                          <a:cs typeface="+mn-cs"/>
                        </a:rPr>
                        <a:t>Measuring streaming market shares. </a:t>
                      </a:r>
                      <a:r>
                        <a:rPr lang="en-US" sz="2520" b="1" i="0" u="none" strike="noStrike" kern="1200" dirty="0">
                          <a:solidFill>
                            <a:schemeClr val="tx1"/>
                          </a:solidFill>
                          <a:effectLst/>
                          <a:latin typeface="Roboto Lt" pitchFamily="2" charset="0"/>
                          <a:ea typeface="Roboto Lt" pitchFamily="2" charset="0"/>
                          <a:cs typeface="+mn-cs"/>
                        </a:rPr>
                        <a:t>Listen Local</a:t>
                      </a:r>
                      <a:r>
                        <a:rPr lang="en-US" sz="2520" b="0" i="0" u="none" strike="noStrike" kern="1200" dirty="0">
                          <a:solidFill>
                            <a:schemeClr val="tx1"/>
                          </a:solidFill>
                          <a:effectLst/>
                          <a:latin typeface="Roboto Lt" pitchFamily="2" charset="0"/>
                          <a:ea typeface="Roboto Lt" pitchFamily="2" charset="0"/>
                          <a:cs typeface="+mn-cs"/>
                        </a:rPr>
                        <a:t>:  how to make sure that your music finds a domestic or export audience.</a:t>
                      </a:r>
                      <a:endParaRPr lang="en-GB" sz="252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Environmental impact assessments. Gender balance assessments.  Measuring corruption. Connected financial and sustainability reporting. </a:t>
                      </a:r>
                      <a:r>
                        <a:rPr lang="en-GB" sz="2520" b="1" i="0" u="none" strike="noStrike" kern="1200" dirty="0">
                          <a:solidFill>
                            <a:schemeClr val="tx1"/>
                          </a:solidFill>
                          <a:effectLst/>
                          <a:latin typeface="Roboto Lt" pitchFamily="2" charset="0"/>
                          <a:ea typeface="Roboto Lt" pitchFamily="2" charset="0"/>
                          <a:cs typeface="+mn-cs"/>
                        </a:rPr>
                        <a:t>Music </a:t>
                      </a:r>
                      <a:r>
                        <a:rPr lang="en-GB" sz="2520" b="1" i="0" u="none" strike="noStrike" kern="1200" dirty="0" err="1">
                          <a:solidFill>
                            <a:schemeClr val="tx1"/>
                          </a:solidFill>
                          <a:effectLst/>
                          <a:latin typeface="Roboto Lt" pitchFamily="2" charset="0"/>
                          <a:ea typeface="Roboto Lt" pitchFamily="2" charset="0"/>
                          <a:cs typeface="+mn-cs"/>
                        </a:rPr>
                        <a:t>Eviota</a:t>
                      </a:r>
                      <a:r>
                        <a:rPr lang="en-GB" sz="2520" b="0" i="0" u="none" strike="noStrike" kern="1200" dirty="0">
                          <a:solidFill>
                            <a:schemeClr val="tx1"/>
                          </a:solidFill>
                          <a:effectLst/>
                          <a:latin typeface="Roboto Lt" pitchFamily="2" charset="0"/>
                          <a:ea typeface="Roboto Lt" pitchFamily="2" charset="0"/>
                          <a:cs typeface="+mn-cs"/>
                        </a:rPr>
                        <a:t> for testing environmental impact analysis.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473347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US" sz="2520" b="0" i="0" u="none" strike="noStrike" kern="1200" dirty="0">
                          <a:solidFill>
                            <a:schemeClr val="tx1"/>
                          </a:solidFill>
                          <a:effectLst/>
                          <a:latin typeface="Roboto Lt" pitchFamily="2" charset="0"/>
                          <a:ea typeface="Roboto Lt" pitchFamily="2" charset="0"/>
                          <a:cs typeface="+mn-cs"/>
                        </a:rPr>
                        <a:t>Various innovative solutions. Placing local music into in-store or HORECA.  Cost/benefit analysis of blockchain. Using open policy analysis and open-source tools.</a:t>
                      </a:r>
                      <a:endParaRPr lang="en-GB" sz="252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10495684"/>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Work packages</a:t>
            </a:r>
            <a:endParaRPr lang="en-GB" dirty="0">
              <a:solidFill>
                <a:srgbClr val="00B2F4"/>
              </a:solidFill>
              <a:latin typeface="Roboto Bk" pitchFamily="2" charset="0"/>
              <a:ea typeface="Roboto Bk" pitchFamily="2" charset="0"/>
            </a:endParaRPr>
          </a:p>
        </p:txBody>
      </p:sp>
      <p:sp>
        <p:nvSpPr>
          <p:cNvPr id="4" name="Rectangle 3">
            <a:extLst>
              <a:ext uri="{FF2B5EF4-FFF2-40B4-BE49-F238E27FC236}">
                <a16:creationId xmlns:a16="http://schemas.microsoft.com/office/drawing/2014/main" id="{902CAD60-39B3-A6CE-E1F5-E4A48FE38DEE}"/>
              </a:ext>
            </a:extLst>
          </p:cNvPr>
          <p:cNvSpPr/>
          <p:nvPr/>
        </p:nvSpPr>
        <p:spPr>
          <a:xfrm>
            <a:off x="879394" y="2573592"/>
            <a:ext cx="2879806" cy="128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9FFDA-AAA9-6B2B-27CD-008FFA1C74A4}"/>
              </a:ext>
            </a:extLst>
          </p:cNvPr>
          <p:cNvSpPr/>
          <p:nvPr/>
        </p:nvSpPr>
        <p:spPr>
          <a:xfrm>
            <a:off x="879394" y="4160262"/>
            <a:ext cx="2879806" cy="1280160"/>
          </a:xfrm>
          <a:prstGeom prst="rect">
            <a:avLst/>
          </a:prstGeom>
          <a:solidFill>
            <a:srgbClr val="E88500"/>
          </a:solidFill>
          <a:ln>
            <a:solidFill>
              <a:srgbClr val="E88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4DE9F96E-9C86-DDA6-6E1C-6BC06F4FD835}"/>
              </a:ext>
            </a:extLst>
          </p:cNvPr>
          <p:cNvSpPr txBox="1"/>
          <p:nvPr/>
        </p:nvSpPr>
        <p:spPr>
          <a:xfrm>
            <a:off x="879394" y="2736618"/>
            <a:ext cx="2879806" cy="954107"/>
          </a:xfrm>
          <a:prstGeom prst="rect">
            <a:avLst/>
          </a:prstGeom>
          <a:noFill/>
        </p:spPr>
        <p:txBody>
          <a:bodyPr wrap="square" rtlCol="0">
            <a:spAutoFit/>
          </a:bodyPr>
          <a:lstStyle/>
          <a:p>
            <a:pPr algn="ctr"/>
            <a:r>
              <a:rPr lang="en-US" sz="2800" b="1" dirty="0">
                <a:latin typeface="Roboto" pitchFamily="2" charset="0"/>
                <a:ea typeface="Roboto" pitchFamily="2" charset="0"/>
              </a:rPr>
              <a:t>WP1</a:t>
            </a:r>
            <a:br>
              <a:rPr lang="en-US" sz="2800" b="1" dirty="0">
                <a:latin typeface="Roboto" pitchFamily="2" charset="0"/>
                <a:ea typeface="Roboto" pitchFamily="2" charset="0"/>
              </a:rPr>
            </a:br>
            <a:r>
              <a:rPr lang="en-US" sz="2800" b="1" dirty="0">
                <a:latin typeface="Roboto" pitchFamily="2" charset="0"/>
                <a:ea typeface="Roboto" pitchFamily="2" charset="0"/>
              </a:rPr>
              <a:t>Music Economy</a:t>
            </a:r>
            <a:endParaRPr lang="en-GB" sz="2800" b="1" dirty="0">
              <a:latin typeface="Roboto" pitchFamily="2" charset="0"/>
              <a:ea typeface="Roboto" pitchFamily="2" charset="0"/>
            </a:endParaRPr>
          </a:p>
        </p:txBody>
      </p:sp>
      <p:sp>
        <p:nvSpPr>
          <p:cNvPr id="10" name="TextBox 9">
            <a:extLst>
              <a:ext uri="{FF2B5EF4-FFF2-40B4-BE49-F238E27FC236}">
                <a16:creationId xmlns:a16="http://schemas.microsoft.com/office/drawing/2014/main" id="{8602A144-C4ED-D995-733D-C00BB8F88CA2}"/>
              </a:ext>
            </a:extLst>
          </p:cNvPr>
          <p:cNvSpPr txBox="1"/>
          <p:nvPr/>
        </p:nvSpPr>
        <p:spPr>
          <a:xfrm>
            <a:off x="879394" y="4323288"/>
            <a:ext cx="2879806" cy="954107"/>
          </a:xfrm>
          <a:prstGeom prst="rect">
            <a:avLst/>
          </a:prstGeom>
          <a:noFill/>
        </p:spPr>
        <p:txBody>
          <a:bodyPr wrap="square" rtlCol="0">
            <a:spAutoFit/>
          </a:bodyPr>
          <a:lstStyle/>
          <a:p>
            <a:pPr algn="ctr"/>
            <a:r>
              <a:rPr lang="en-US" sz="2800" b="1" dirty="0">
                <a:solidFill>
                  <a:schemeClr val="bg1"/>
                </a:solidFill>
                <a:latin typeface="Roboto" pitchFamily="2" charset="0"/>
                <a:ea typeface="Roboto" pitchFamily="2" charset="0"/>
              </a:rPr>
              <a:t>WP2</a:t>
            </a:r>
            <a:br>
              <a:rPr lang="en-US" sz="2800" b="1" dirty="0">
                <a:solidFill>
                  <a:schemeClr val="bg1"/>
                </a:solidFill>
                <a:latin typeface="Roboto" pitchFamily="2" charset="0"/>
                <a:ea typeface="Roboto" pitchFamily="2" charset="0"/>
              </a:rPr>
            </a:br>
            <a:r>
              <a:rPr lang="en-US" sz="2800" b="1" dirty="0">
                <a:solidFill>
                  <a:schemeClr val="bg1"/>
                </a:solidFill>
                <a:latin typeface="Roboto" pitchFamily="2" charset="0"/>
                <a:ea typeface="Roboto" pitchFamily="2" charset="0"/>
              </a:rPr>
              <a:t>Diversity</a:t>
            </a:r>
            <a:endParaRPr lang="en-GB" sz="2800" b="1" dirty="0">
              <a:solidFill>
                <a:schemeClr val="bg1"/>
              </a:solidFill>
              <a:latin typeface="Roboto" pitchFamily="2" charset="0"/>
              <a:ea typeface="Roboto" pitchFamily="2" charset="0"/>
            </a:endParaRPr>
          </a:p>
        </p:txBody>
      </p:sp>
      <p:grpSp>
        <p:nvGrpSpPr>
          <p:cNvPr id="16" name="Group 15">
            <a:extLst>
              <a:ext uri="{FF2B5EF4-FFF2-40B4-BE49-F238E27FC236}">
                <a16:creationId xmlns:a16="http://schemas.microsoft.com/office/drawing/2014/main" id="{EBBFFCC9-1899-797E-9D6A-42316C4BEA96}"/>
              </a:ext>
            </a:extLst>
          </p:cNvPr>
          <p:cNvGrpSpPr/>
          <p:nvPr/>
        </p:nvGrpSpPr>
        <p:grpSpPr>
          <a:xfrm>
            <a:off x="879394" y="5725060"/>
            <a:ext cx="2879806" cy="1280160"/>
            <a:chOff x="879394" y="5725060"/>
            <a:chExt cx="2879806" cy="1280160"/>
          </a:xfrm>
        </p:grpSpPr>
        <p:sp>
          <p:nvSpPr>
            <p:cNvPr id="7" name="Rectangle 6">
              <a:extLst>
                <a:ext uri="{FF2B5EF4-FFF2-40B4-BE49-F238E27FC236}">
                  <a16:creationId xmlns:a16="http://schemas.microsoft.com/office/drawing/2014/main" id="{C95373B4-409D-88C2-0F53-8711425F2242}"/>
                </a:ext>
              </a:extLst>
            </p:cNvPr>
            <p:cNvSpPr/>
            <p:nvPr/>
          </p:nvSpPr>
          <p:spPr>
            <a:xfrm>
              <a:off x="879394" y="5725060"/>
              <a:ext cx="2879806" cy="1280160"/>
            </a:xfrm>
            <a:prstGeom prst="rect">
              <a:avLst/>
            </a:prstGeom>
            <a:solidFill>
              <a:srgbClr val="0034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E897641-1463-6608-F190-4DF051062100}"/>
                </a:ext>
              </a:extLst>
            </p:cNvPr>
            <p:cNvSpPr txBox="1"/>
            <p:nvPr/>
          </p:nvSpPr>
          <p:spPr>
            <a:xfrm>
              <a:off x="879394" y="5888087"/>
              <a:ext cx="2879806" cy="954107"/>
            </a:xfrm>
            <a:prstGeom prst="rect">
              <a:avLst/>
            </a:prstGeom>
            <a:noFill/>
          </p:spPr>
          <p:txBody>
            <a:bodyPr wrap="square" rtlCol="0">
              <a:spAutoFit/>
            </a:bodyPr>
            <a:lstStyle/>
            <a:p>
              <a:pPr algn="ctr"/>
              <a:r>
                <a:rPr lang="en-US" sz="2800" b="1" dirty="0">
                  <a:solidFill>
                    <a:schemeClr val="bg1"/>
                  </a:solidFill>
                  <a:latin typeface="Roboto" pitchFamily="2" charset="0"/>
                  <a:ea typeface="Roboto" pitchFamily="2" charset="0"/>
                </a:rPr>
                <a:t>WP3</a:t>
              </a:r>
              <a:br>
                <a:rPr lang="en-US" sz="2800" b="1" dirty="0">
                  <a:solidFill>
                    <a:schemeClr val="bg1"/>
                  </a:solidFill>
                  <a:latin typeface="Roboto" pitchFamily="2" charset="0"/>
                  <a:ea typeface="Roboto" pitchFamily="2" charset="0"/>
                </a:rPr>
              </a:br>
              <a:r>
                <a:rPr lang="en-US" sz="2800" b="1" dirty="0">
                  <a:solidFill>
                    <a:schemeClr val="bg1"/>
                  </a:solidFill>
                  <a:latin typeface="Roboto" pitchFamily="2" charset="0"/>
                  <a:ea typeface="Roboto" pitchFamily="2" charset="0"/>
                </a:rPr>
                <a:t>Music &amp; Society</a:t>
              </a:r>
              <a:endParaRPr lang="en-GB" sz="2800" b="1" dirty="0">
                <a:solidFill>
                  <a:schemeClr val="bg1"/>
                </a:solidFill>
                <a:latin typeface="Roboto" pitchFamily="2" charset="0"/>
                <a:ea typeface="Roboto" pitchFamily="2" charset="0"/>
              </a:endParaRPr>
            </a:p>
          </p:txBody>
        </p:sp>
      </p:grpSp>
      <p:grpSp>
        <p:nvGrpSpPr>
          <p:cNvPr id="14" name="Group 13">
            <a:extLst>
              <a:ext uri="{FF2B5EF4-FFF2-40B4-BE49-F238E27FC236}">
                <a16:creationId xmlns:a16="http://schemas.microsoft.com/office/drawing/2014/main" id="{D65CBCB3-073D-7EDD-3DA1-A1141B455053}"/>
              </a:ext>
            </a:extLst>
          </p:cNvPr>
          <p:cNvGrpSpPr/>
          <p:nvPr/>
        </p:nvGrpSpPr>
        <p:grpSpPr>
          <a:xfrm>
            <a:off x="879394" y="7318986"/>
            <a:ext cx="2879806" cy="1280160"/>
            <a:chOff x="879394" y="7318986"/>
            <a:chExt cx="2879806" cy="1280160"/>
          </a:xfrm>
        </p:grpSpPr>
        <p:sp>
          <p:nvSpPr>
            <p:cNvPr id="8" name="Rectangle 7">
              <a:extLst>
                <a:ext uri="{FF2B5EF4-FFF2-40B4-BE49-F238E27FC236}">
                  <a16:creationId xmlns:a16="http://schemas.microsoft.com/office/drawing/2014/main" id="{92EDCCFA-0A90-6DA2-EF48-EF21274DF60A}"/>
                </a:ext>
              </a:extLst>
            </p:cNvPr>
            <p:cNvSpPr/>
            <p:nvPr/>
          </p:nvSpPr>
          <p:spPr>
            <a:xfrm>
              <a:off x="879394" y="7318986"/>
              <a:ext cx="2879806" cy="1280160"/>
            </a:xfrm>
            <a:prstGeom prst="rect">
              <a:avLst/>
            </a:prstGeom>
            <a:solidFill>
              <a:srgbClr val="FAE000"/>
            </a:solidFill>
            <a:ln>
              <a:solidFill>
                <a:srgbClr val="FAE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465D17E-700A-9DDA-D625-C1B9B91B4AC6}"/>
                </a:ext>
              </a:extLst>
            </p:cNvPr>
            <p:cNvSpPr txBox="1"/>
            <p:nvPr/>
          </p:nvSpPr>
          <p:spPr>
            <a:xfrm>
              <a:off x="879394" y="7482013"/>
              <a:ext cx="2879806" cy="954107"/>
            </a:xfrm>
            <a:prstGeom prst="rect">
              <a:avLst/>
            </a:prstGeom>
            <a:noFill/>
          </p:spPr>
          <p:txBody>
            <a:bodyPr wrap="square" rtlCol="0">
              <a:spAutoFit/>
            </a:bodyPr>
            <a:lstStyle/>
            <a:p>
              <a:pPr algn="ctr"/>
              <a:r>
                <a:rPr lang="en-US" sz="2800" b="1" dirty="0">
                  <a:latin typeface="Roboto" pitchFamily="2" charset="0"/>
                  <a:ea typeface="Roboto" pitchFamily="2" charset="0"/>
                </a:rPr>
                <a:t>WP4</a:t>
              </a:r>
              <a:br>
                <a:rPr lang="en-US" sz="2800" b="1" dirty="0">
                  <a:latin typeface="Roboto" pitchFamily="2" charset="0"/>
                  <a:ea typeface="Roboto" pitchFamily="2" charset="0"/>
                </a:rPr>
              </a:br>
              <a:r>
                <a:rPr lang="en-US" sz="2800" b="1" dirty="0">
                  <a:latin typeface="Roboto" pitchFamily="2" charset="0"/>
                  <a:ea typeface="Roboto" pitchFamily="2" charset="0"/>
                </a:rPr>
                <a:t>Innovation</a:t>
              </a:r>
              <a:endParaRPr lang="en-GB" sz="2800" b="1" dirty="0">
                <a:latin typeface="Roboto" pitchFamily="2" charset="0"/>
                <a:ea typeface="Roboto" pitchFamily="2" charset="0"/>
              </a:endParaRPr>
            </a:p>
          </p:txBody>
        </p:sp>
      </p:grpSp>
    </p:spTree>
    <p:extLst>
      <p:ext uri="{BB962C8B-B14F-4D97-AF65-F5344CB8AC3E}">
        <p14:creationId xmlns:p14="http://schemas.microsoft.com/office/powerpoint/2010/main" val="2939356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9996</TotalTime>
  <Words>3053</Words>
  <Application>Microsoft Office PowerPoint</Application>
  <PresentationFormat>Custom</PresentationFormat>
  <Paragraphs>170</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Roboto</vt:lpstr>
      <vt:lpstr>Roboto Bk</vt:lpstr>
      <vt:lpstr>Roboto Light</vt:lpstr>
      <vt:lpstr>Roboto Lt</vt:lpstr>
      <vt:lpstr>Office Theme</vt:lpstr>
      <vt:lpstr>Open slides</vt:lpstr>
      <vt:lpstr>Reprex: a modern data observatory</vt:lpstr>
      <vt:lpstr>Big data creates inequalities</vt:lpstr>
      <vt:lpstr>Problems with no in-house competence</vt:lpstr>
      <vt:lpstr>Big data creates inequalities</vt:lpstr>
      <vt:lpstr>Our collaborative solutions</vt:lpstr>
      <vt:lpstr>Data observatories</vt:lpstr>
      <vt:lpstr>Platform products</vt:lpstr>
      <vt:lpstr>Work packages</vt:lpstr>
      <vt:lpstr>Grant Agreement</vt:lpstr>
      <vt:lpstr>Team</vt:lpstr>
      <vt:lpstr>Reprex: a modern data observatory</vt:lpstr>
      <vt:lpstr>PowerPoint Presentation</vt:lpstr>
      <vt:lpstr>PowerPoint Presentation</vt:lpstr>
      <vt:lpstr>PowerPoint Presentation</vt:lpstr>
      <vt:lpstr>PowerPoint Presentation</vt:lpstr>
      <vt:lpstr>PowerPoint Presentation</vt:lpstr>
      <vt:lpstr>PowerPoint Presentation</vt:lpstr>
      <vt:lpstr>Reprex: a modern data observatory</vt:lpstr>
      <vt:lpstr>Impact City</vt:lpstr>
      <vt:lpstr>Observatory specific</vt:lpstr>
      <vt:lpstr>Why is Open Data Not Used?</vt:lpstr>
      <vt:lpstr>Why is open data not trusted? </vt:lpstr>
      <vt:lpstr>Why is Open Data Not Trusted?</vt:lpstr>
      <vt:lpstr>Why is Open Data Not Trusted?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 Antal</cp:lastModifiedBy>
  <cp:revision>24</cp:revision>
  <dcterms:created xsi:type="dcterms:W3CDTF">2021-04-05T11:21:47Z</dcterms:created>
  <dcterms:modified xsi:type="dcterms:W3CDTF">2022-09-27T08:50:14Z</dcterms:modified>
</cp:coreProperties>
</file>